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57" r:id="rId4"/>
    <p:sldId id="258" r:id="rId5"/>
    <p:sldId id="259" r:id="rId6"/>
    <p:sldId id="291" r:id="rId7"/>
    <p:sldId id="260" r:id="rId8"/>
    <p:sldId id="275" r:id="rId9"/>
    <p:sldId id="273" r:id="rId10"/>
    <p:sldId id="269" r:id="rId11"/>
    <p:sldId id="270" r:id="rId12"/>
    <p:sldId id="261" r:id="rId13"/>
    <p:sldId id="262" r:id="rId14"/>
    <p:sldId id="263" r:id="rId15"/>
    <p:sldId id="264" r:id="rId16"/>
    <p:sldId id="265" r:id="rId17"/>
    <p:sldId id="267" r:id="rId18"/>
    <p:sldId id="289" r:id="rId19"/>
    <p:sldId id="288" r:id="rId20"/>
    <p:sldId id="271" r:id="rId21"/>
    <p:sldId id="290" r:id="rId22"/>
    <p:sldId id="276" r:id="rId23"/>
    <p:sldId id="277" r:id="rId24"/>
    <p:sldId id="278" r:id="rId25"/>
    <p:sldId id="279" r:id="rId26"/>
    <p:sldId id="280" r:id="rId27"/>
    <p:sldId id="281" r:id="rId28"/>
    <p:sldId id="282" r:id="rId29"/>
    <p:sldId id="284" r:id="rId30"/>
    <p:sldId id="283" r:id="rId31"/>
    <p:sldId id="285" r:id="rId32"/>
    <p:sldId id="286" r:id="rId33"/>
    <p:sldId id="287" r:id="rId34"/>
  </p:sldIdLst>
  <p:sldSz cx="8999538" cy="6858000"/>
  <p:notesSz cx="68580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3300"/>
    <a:srgbClr val="800000"/>
    <a:srgbClr val="99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74" autoAdjust="0"/>
    <p:restoredTop sz="94660"/>
  </p:normalViewPr>
  <p:slideViewPr>
    <p:cSldViewPr snapToGrid="0">
      <p:cViewPr varScale="1">
        <p:scale>
          <a:sx n="50" d="100"/>
          <a:sy n="50" d="100"/>
        </p:scale>
        <p:origin x="-1229" y="-82"/>
      </p:cViewPr>
      <p:guideLst>
        <p:guide orient="horz" pos="2160"/>
        <p:guide pos="283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74966" y="1122363"/>
            <a:ext cx="7649607" cy="2387600"/>
          </a:xfrm>
        </p:spPr>
        <p:txBody>
          <a:bodyPr anchor="b"/>
          <a:lstStyle>
            <a:lvl1pPr algn="ctr">
              <a:defRPr sz="5905"/>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24942" y="3602038"/>
            <a:ext cx="6749654" cy="1655762"/>
          </a:xfrm>
        </p:spPr>
        <p:txBody>
          <a:bodyPr/>
          <a:lstStyle>
            <a:lvl1pPr marL="0" indent="0" algn="ctr">
              <a:buNone/>
              <a:defRPr sz="2362"/>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904E4A7-7D53-4A17-A635-05FE37C7F093}" type="datetimeFigureOut">
              <a:rPr lang="es-MX" smtClean="0"/>
              <a:pPr/>
              <a:t>20/10/2014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044ECA-3C8E-41D1-9383-628901B6AF5E}" type="slidenum">
              <a:rPr lang="es-MX" smtClean="0"/>
              <a:pPr/>
              <a:t>‹Nº›</a:t>
            </a:fld>
            <a:endParaRPr lang="es-MX"/>
          </a:p>
        </p:txBody>
      </p:sp>
    </p:spTree>
    <p:extLst>
      <p:ext uri="{BB962C8B-B14F-4D97-AF65-F5344CB8AC3E}">
        <p14:creationId xmlns:p14="http://schemas.microsoft.com/office/powerpoint/2010/main" xmlns="" val="130060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904E4A7-7D53-4A17-A635-05FE37C7F093}" type="datetimeFigureOut">
              <a:rPr lang="es-MX" smtClean="0"/>
              <a:pPr/>
              <a:t>20/10/2014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044ECA-3C8E-41D1-9383-628901B6AF5E}" type="slidenum">
              <a:rPr lang="es-MX" smtClean="0"/>
              <a:pPr/>
              <a:t>‹Nº›</a:t>
            </a:fld>
            <a:endParaRPr lang="es-MX"/>
          </a:p>
        </p:txBody>
      </p:sp>
    </p:spTree>
    <p:extLst>
      <p:ext uri="{BB962C8B-B14F-4D97-AF65-F5344CB8AC3E}">
        <p14:creationId xmlns:p14="http://schemas.microsoft.com/office/powerpoint/2010/main" xmlns="" val="46852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295" y="365125"/>
            <a:ext cx="194052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18719" y="365125"/>
            <a:ext cx="5709082"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904E4A7-7D53-4A17-A635-05FE37C7F093}" type="datetimeFigureOut">
              <a:rPr lang="es-MX" smtClean="0"/>
              <a:pPr/>
              <a:t>20/10/2014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044ECA-3C8E-41D1-9383-628901B6AF5E}" type="slidenum">
              <a:rPr lang="es-MX" smtClean="0"/>
              <a:pPr/>
              <a:t>‹Nº›</a:t>
            </a:fld>
            <a:endParaRPr lang="es-MX"/>
          </a:p>
        </p:txBody>
      </p:sp>
    </p:spTree>
    <p:extLst>
      <p:ext uri="{BB962C8B-B14F-4D97-AF65-F5344CB8AC3E}">
        <p14:creationId xmlns:p14="http://schemas.microsoft.com/office/powerpoint/2010/main" xmlns="" val="166076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904E4A7-7D53-4A17-A635-05FE37C7F093}" type="datetimeFigureOut">
              <a:rPr lang="es-MX" smtClean="0"/>
              <a:pPr/>
              <a:t>20/10/2014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044ECA-3C8E-41D1-9383-628901B6AF5E}" type="slidenum">
              <a:rPr lang="es-MX" smtClean="0"/>
              <a:pPr/>
              <a:t>‹Nº›</a:t>
            </a:fld>
            <a:endParaRPr lang="es-MX"/>
          </a:p>
        </p:txBody>
      </p:sp>
    </p:spTree>
    <p:extLst>
      <p:ext uri="{BB962C8B-B14F-4D97-AF65-F5344CB8AC3E}">
        <p14:creationId xmlns:p14="http://schemas.microsoft.com/office/powerpoint/2010/main" xmlns="" val="3932111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14031" y="1709740"/>
            <a:ext cx="7762102" cy="2852737"/>
          </a:xfrm>
        </p:spPr>
        <p:txBody>
          <a:bodyPr anchor="b"/>
          <a:lstStyle>
            <a:lvl1pPr>
              <a:defRPr sz="5905"/>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14031" y="4589465"/>
            <a:ext cx="7762102" cy="1500187"/>
          </a:xfrm>
        </p:spPr>
        <p:txBody>
          <a:bodyPr/>
          <a:lstStyle>
            <a:lvl1pPr marL="0" indent="0">
              <a:buNone/>
              <a:defRPr sz="2362">
                <a:solidFill>
                  <a:schemeClr val="tx1"/>
                </a:solidFill>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904E4A7-7D53-4A17-A635-05FE37C7F093}" type="datetimeFigureOut">
              <a:rPr lang="es-MX" smtClean="0"/>
              <a:pPr/>
              <a:t>20/10/2014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044ECA-3C8E-41D1-9383-628901B6AF5E}" type="slidenum">
              <a:rPr lang="es-MX" smtClean="0"/>
              <a:pPr/>
              <a:t>‹Nº›</a:t>
            </a:fld>
            <a:endParaRPr lang="es-MX"/>
          </a:p>
        </p:txBody>
      </p:sp>
    </p:spTree>
    <p:extLst>
      <p:ext uri="{BB962C8B-B14F-4D97-AF65-F5344CB8AC3E}">
        <p14:creationId xmlns:p14="http://schemas.microsoft.com/office/powerpoint/2010/main" xmlns="" val="18056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18718" y="1825625"/>
            <a:ext cx="3824804"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556016" y="1825625"/>
            <a:ext cx="3824804"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904E4A7-7D53-4A17-A635-05FE37C7F093}" type="datetimeFigureOut">
              <a:rPr lang="es-MX" smtClean="0"/>
              <a:pPr/>
              <a:t>20/10/2014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7044ECA-3C8E-41D1-9383-628901B6AF5E}" type="slidenum">
              <a:rPr lang="es-MX" smtClean="0"/>
              <a:pPr/>
              <a:t>‹Nº›</a:t>
            </a:fld>
            <a:endParaRPr lang="es-MX"/>
          </a:p>
        </p:txBody>
      </p:sp>
    </p:spTree>
    <p:extLst>
      <p:ext uri="{BB962C8B-B14F-4D97-AF65-F5344CB8AC3E}">
        <p14:creationId xmlns:p14="http://schemas.microsoft.com/office/powerpoint/2010/main" xmlns="" val="282899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19890" y="365127"/>
            <a:ext cx="7762102"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19891" y="1681163"/>
            <a:ext cx="3807226" cy="823912"/>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s-ES" smtClean="0"/>
              <a:t>Haga clic para modificar el estilo de texto del patrón</a:t>
            </a:r>
          </a:p>
        </p:txBody>
      </p:sp>
      <p:sp>
        <p:nvSpPr>
          <p:cNvPr id="4" name="Content Placeholder 3"/>
          <p:cNvSpPr>
            <a:spLocks noGrp="1"/>
          </p:cNvSpPr>
          <p:nvPr>
            <p:ph sz="half" idx="2"/>
          </p:nvPr>
        </p:nvSpPr>
        <p:spPr>
          <a:xfrm>
            <a:off x="619891" y="2505075"/>
            <a:ext cx="3807226"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556017" y="1681163"/>
            <a:ext cx="3825976" cy="823912"/>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556017" y="2505075"/>
            <a:ext cx="3825976"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904E4A7-7D53-4A17-A635-05FE37C7F093}" type="datetimeFigureOut">
              <a:rPr lang="es-MX" smtClean="0"/>
              <a:pPr/>
              <a:t>20/10/2014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7044ECA-3C8E-41D1-9383-628901B6AF5E}" type="slidenum">
              <a:rPr lang="es-MX" smtClean="0"/>
              <a:pPr/>
              <a:t>‹Nº›</a:t>
            </a:fld>
            <a:endParaRPr lang="es-MX"/>
          </a:p>
        </p:txBody>
      </p:sp>
    </p:spTree>
    <p:extLst>
      <p:ext uri="{BB962C8B-B14F-4D97-AF65-F5344CB8AC3E}">
        <p14:creationId xmlns:p14="http://schemas.microsoft.com/office/powerpoint/2010/main" xmlns="" val="206469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904E4A7-7D53-4A17-A635-05FE37C7F093}" type="datetimeFigureOut">
              <a:rPr lang="es-MX" smtClean="0"/>
              <a:pPr/>
              <a:t>20/10/2014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7044ECA-3C8E-41D1-9383-628901B6AF5E}" type="slidenum">
              <a:rPr lang="es-MX" smtClean="0"/>
              <a:pPr/>
              <a:t>‹Nº›</a:t>
            </a:fld>
            <a:endParaRPr lang="es-MX"/>
          </a:p>
        </p:txBody>
      </p:sp>
    </p:spTree>
    <p:extLst>
      <p:ext uri="{BB962C8B-B14F-4D97-AF65-F5344CB8AC3E}">
        <p14:creationId xmlns:p14="http://schemas.microsoft.com/office/powerpoint/2010/main" xmlns="" val="2637153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4E4A7-7D53-4A17-A635-05FE37C7F093}" type="datetimeFigureOut">
              <a:rPr lang="es-MX" smtClean="0"/>
              <a:pPr/>
              <a:t>20/10/2014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7044ECA-3C8E-41D1-9383-628901B6AF5E}" type="slidenum">
              <a:rPr lang="es-MX" smtClean="0"/>
              <a:pPr/>
              <a:t>‹Nº›</a:t>
            </a:fld>
            <a:endParaRPr lang="es-MX"/>
          </a:p>
        </p:txBody>
      </p:sp>
    </p:spTree>
    <p:extLst>
      <p:ext uri="{BB962C8B-B14F-4D97-AF65-F5344CB8AC3E}">
        <p14:creationId xmlns:p14="http://schemas.microsoft.com/office/powerpoint/2010/main" xmlns="" val="3573246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19891" y="457200"/>
            <a:ext cx="2902585" cy="1600200"/>
          </a:xfrm>
        </p:spPr>
        <p:txBody>
          <a:bodyPr anchor="b"/>
          <a:lstStyle>
            <a:lvl1pPr>
              <a:defRPr sz="3149"/>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25976" y="987427"/>
            <a:ext cx="4556016" cy="4873625"/>
          </a:xfrm>
        </p:spPr>
        <p:txBody>
          <a:bodyPr/>
          <a:lstStyle>
            <a:lvl1pPr>
              <a:defRPr sz="3149"/>
            </a:lvl1pPr>
            <a:lvl2pPr>
              <a:defRPr sz="2756"/>
            </a:lvl2pPr>
            <a:lvl3pPr>
              <a:defRPr sz="2362"/>
            </a:lvl3pPr>
            <a:lvl4pPr>
              <a:defRPr sz="1968"/>
            </a:lvl4pPr>
            <a:lvl5pPr>
              <a:defRPr sz="1968"/>
            </a:lvl5pPr>
            <a:lvl6pPr>
              <a:defRPr sz="1968"/>
            </a:lvl6pPr>
            <a:lvl7pPr>
              <a:defRPr sz="1968"/>
            </a:lvl7pPr>
            <a:lvl8pPr>
              <a:defRPr sz="1968"/>
            </a:lvl8pPr>
            <a:lvl9pPr>
              <a:defRPr sz="1968"/>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19891" y="2057400"/>
            <a:ext cx="2902585" cy="3811588"/>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904E4A7-7D53-4A17-A635-05FE37C7F093}" type="datetimeFigureOut">
              <a:rPr lang="es-MX" smtClean="0"/>
              <a:pPr/>
              <a:t>20/10/2014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7044ECA-3C8E-41D1-9383-628901B6AF5E}" type="slidenum">
              <a:rPr lang="es-MX" smtClean="0"/>
              <a:pPr/>
              <a:t>‹Nº›</a:t>
            </a:fld>
            <a:endParaRPr lang="es-MX"/>
          </a:p>
        </p:txBody>
      </p:sp>
    </p:spTree>
    <p:extLst>
      <p:ext uri="{BB962C8B-B14F-4D97-AF65-F5344CB8AC3E}">
        <p14:creationId xmlns:p14="http://schemas.microsoft.com/office/powerpoint/2010/main" xmlns="" val="1467903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19891" y="457200"/>
            <a:ext cx="2902585" cy="1600200"/>
          </a:xfrm>
        </p:spPr>
        <p:txBody>
          <a:bodyPr anchor="b"/>
          <a:lstStyle>
            <a:lvl1pPr>
              <a:defRPr sz="3149"/>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25976" y="987427"/>
            <a:ext cx="4556016" cy="4873625"/>
          </a:xfrm>
        </p:spPr>
        <p:txBody>
          <a:bodyPr anchor="t"/>
          <a:lstStyle>
            <a:lvl1pPr marL="0" indent="0">
              <a:buNone/>
              <a:defRPr sz="3149"/>
            </a:lvl1pPr>
            <a:lvl2pPr marL="449976" indent="0">
              <a:buNone/>
              <a:defRPr sz="2756"/>
            </a:lvl2pPr>
            <a:lvl3pPr marL="899952" indent="0">
              <a:buNone/>
              <a:defRPr sz="2362"/>
            </a:lvl3pPr>
            <a:lvl4pPr marL="1349929" indent="0">
              <a:buNone/>
              <a:defRPr sz="1968"/>
            </a:lvl4pPr>
            <a:lvl5pPr marL="1799905" indent="0">
              <a:buNone/>
              <a:defRPr sz="1968"/>
            </a:lvl5pPr>
            <a:lvl6pPr marL="2249881" indent="0">
              <a:buNone/>
              <a:defRPr sz="1968"/>
            </a:lvl6pPr>
            <a:lvl7pPr marL="2699857" indent="0">
              <a:buNone/>
              <a:defRPr sz="1968"/>
            </a:lvl7pPr>
            <a:lvl8pPr marL="3149834" indent="0">
              <a:buNone/>
              <a:defRPr sz="1968"/>
            </a:lvl8pPr>
            <a:lvl9pPr marL="3599810" indent="0">
              <a:buNone/>
              <a:defRPr sz="1968"/>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19891" y="2057400"/>
            <a:ext cx="2902585" cy="3811588"/>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904E4A7-7D53-4A17-A635-05FE37C7F093}" type="datetimeFigureOut">
              <a:rPr lang="es-MX" smtClean="0"/>
              <a:pPr/>
              <a:t>20/10/2014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7044ECA-3C8E-41D1-9383-628901B6AF5E}" type="slidenum">
              <a:rPr lang="es-MX" smtClean="0"/>
              <a:pPr/>
              <a:t>‹Nº›</a:t>
            </a:fld>
            <a:endParaRPr lang="es-MX"/>
          </a:p>
        </p:txBody>
      </p:sp>
    </p:spTree>
    <p:extLst>
      <p:ext uri="{BB962C8B-B14F-4D97-AF65-F5344CB8AC3E}">
        <p14:creationId xmlns:p14="http://schemas.microsoft.com/office/powerpoint/2010/main" xmlns="" val="2947476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718" y="365127"/>
            <a:ext cx="7762102"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18718" y="1825625"/>
            <a:ext cx="7762102"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8718" y="6356352"/>
            <a:ext cx="2024896" cy="365125"/>
          </a:xfrm>
          <a:prstGeom prst="rect">
            <a:avLst/>
          </a:prstGeom>
        </p:spPr>
        <p:txBody>
          <a:bodyPr vert="horz" lIns="91440" tIns="45720" rIns="91440" bIns="45720" rtlCol="0" anchor="ctr"/>
          <a:lstStyle>
            <a:lvl1pPr algn="l">
              <a:defRPr sz="1181">
                <a:solidFill>
                  <a:schemeClr val="tx1">
                    <a:tint val="75000"/>
                  </a:schemeClr>
                </a:solidFill>
              </a:defRPr>
            </a:lvl1pPr>
          </a:lstStyle>
          <a:p>
            <a:fld id="{3904E4A7-7D53-4A17-A635-05FE37C7F093}" type="datetimeFigureOut">
              <a:rPr lang="es-MX" smtClean="0"/>
              <a:pPr/>
              <a:t>20/10/2014</a:t>
            </a:fld>
            <a:endParaRPr lang="es-MX"/>
          </a:p>
        </p:txBody>
      </p:sp>
      <p:sp>
        <p:nvSpPr>
          <p:cNvPr id="5" name="Footer Placeholder 4"/>
          <p:cNvSpPr>
            <a:spLocks noGrp="1"/>
          </p:cNvSpPr>
          <p:nvPr>
            <p:ph type="ftr" sz="quarter" idx="3"/>
          </p:nvPr>
        </p:nvSpPr>
        <p:spPr>
          <a:xfrm>
            <a:off x="2981097" y="6356352"/>
            <a:ext cx="3037344" cy="365125"/>
          </a:xfrm>
          <a:prstGeom prst="rect">
            <a:avLst/>
          </a:prstGeom>
        </p:spPr>
        <p:txBody>
          <a:bodyPr vert="horz" lIns="91440" tIns="45720" rIns="91440" bIns="45720" rtlCol="0" anchor="ctr"/>
          <a:lstStyle>
            <a:lvl1pPr algn="ctr">
              <a:defRPr sz="1181">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355924" y="6356352"/>
            <a:ext cx="2024896" cy="365125"/>
          </a:xfrm>
          <a:prstGeom prst="rect">
            <a:avLst/>
          </a:prstGeom>
        </p:spPr>
        <p:txBody>
          <a:bodyPr vert="horz" lIns="91440" tIns="45720" rIns="91440" bIns="45720" rtlCol="0" anchor="ctr"/>
          <a:lstStyle>
            <a:lvl1pPr algn="r">
              <a:defRPr sz="1181">
                <a:solidFill>
                  <a:schemeClr val="tx1">
                    <a:tint val="75000"/>
                  </a:schemeClr>
                </a:solidFill>
              </a:defRPr>
            </a:lvl1pPr>
          </a:lstStyle>
          <a:p>
            <a:fld id="{C7044ECA-3C8E-41D1-9383-628901B6AF5E}" type="slidenum">
              <a:rPr lang="es-MX" smtClean="0"/>
              <a:pPr/>
              <a:t>‹Nº›</a:t>
            </a:fld>
            <a:endParaRPr lang="es-MX"/>
          </a:p>
        </p:txBody>
      </p:sp>
    </p:spTree>
    <p:extLst>
      <p:ext uri="{BB962C8B-B14F-4D97-AF65-F5344CB8AC3E}">
        <p14:creationId xmlns:p14="http://schemas.microsoft.com/office/powerpoint/2010/main" xmlns="" val="2026725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99952" rtl="0" eaLnBrk="1" latinLnBrk="0" hangingPunct="1">
        <a:lnSpc>
          <a:spcPct val="90000"/>
        </a:lnSpc>
        <a:spcBef>
          <a:spcPct val="0"/>
        </a:spcBef>
        <a:buNone/>
        <a:defRPr sz="4330" kern="1200">
          <a:solidFill>
            <a:schemeClr val="tx1"/>
          </a:solidFill>
          <a:latin typeface="+mj-lt"/>
          <a:ea typeface="+mj-ea"/>
          <a:cs typeface="+mj-cs"/>
        </a:defRPr>
      </a:lvl1pPr>
    </p:titleStyle>
    <p:bodyStyle>
      <a:lvl1pPr marL="224988" indent="-224988" algn="l" defTabSz="899952" rtl="0" eaLnBrk="1" latinLnBrk="0" hangingPunct="1">
        <a:lnSpc>
          <a:spcPct val="90000"/>
        </a:lnSpc>
        <a:spcBef>
          <a:spcPts val="984"/>
        </a:spcBef>
        <a:buFont typeface="Arial" panose="020B0604020202020204" pitchFamily="34" charset="0"/>
        <a:buChar char="•"/>
        <a:defRPr sz="2756" kern="1200">
          <a:solidFill>
            <a:schemeClr val="tx1"/>
          </a:solidFill>
          <a:latin typeface="+mn-lt"/>
          <a:ea typeface="+mn-ea"/>
          <a:cs typeface="+mn-cs"/>
        </a:defRPr>
      </a:lvl1pPr>
      <a:lvl2pPr marL="674964" indent="-224988" algn="l" defTabSz="899952" rtl="0" eaLnBrk="1" latinLnBrk="0" hangingPunct="1">
        <a:lnSpc>
          <a:spcPct val="90000"/>
        </a:lnSpc>
        <a:spcBef>
          <a:spcPts val="492"/>
        </a:spcBef>
        <a:buFont typeface="Arial" panose="020B0604020202020204" pitchFamily="34" charset="0"/>
        <a:buChar char="•"/>
        <a:defRPr sz="2362" kern="1200">
          <a:solidFill>
            <a:schemeClr val="tx1"/>
          </a:solidFill>
          <a:latin typeface="+mn-lt"/>
          <a:ea typeface="+mn-ea"/>
          <a:cs typeface="+mn-cs"/>
        </a:defRPr>
      </a:lvl2pPr>
      <a:lvl3pPr marL="1124941" indent="-224988" algn="l" defTabSz="899952" rtl="0" eaLnBrk="1" latinLnBrk="0" hangingPunct="1">
        <a:lnSpc>
          <a:spcPct val="90000"/>
        </a:lnSpc>
        <a:spcBef>
          <a:spcPts val="492"/>
        </a:spcBef>
        <a:buFont typeface="Arial" panose="020B0604020202020204" pitchFamily="34" charset="0"/>
        <a:buChar char="•"/>
        <a:defRPr sz="1968" kern="1200">
          <a:solidFill>
            <a:schemeClr val="tx1"/>
          </a:solidFill>
          <a:latin typeface="+mn-lt"/>
          <a:ea typeface="+mn-ea"/>
          <a:cs typeface="+mn-cs"/>
        </a:defRPr>
      </a:lvl3pPr>
      <a:lvl4pPr marL="1574917"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4pPr>
      <a:lvl5pPr marL="2024893"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sharpenSoften amount="5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428596" y="1804974"/>
            <a:ext cx="8208963" cy="3780779"/>
          </a:xfrm>
          <a:prstGeom prst="rect">
            <a:avLst/>
          </a:prstGeom>
          <a:noFill/>
          <a:ln w="9525" algn="ctr">
            <a:noFill/>
            <a:miter lim="800000"/>
            <a:headEnd/>
            <a:tailEnd/>
          </a:ln>
          <a:effectLst/>
        </p:spPr>
        <p:txBody>
          <a:bodyPr wrap="square">
            <a:spAutoFit/>
          </a:bodyPr>
          <a:lstStyle/>
          <a:p>
            <a:pPr algn="ctr" eaLnBrk="0" hangingPunct="0">
              <a:lnSpc>
                <a:spcPts val="3840"/>
              </a:lnSpc>
              <a:spcBef>
                <a:spcPct val="50000"/>
              </a:spcBef>
              <a:defRPr/>
            </a:pPr>
            <a:r>
              <a:rPr lang="es-MX" sz="2400" i="1" dirty="0" smtClean="0">
                <a:solidFill>
                  <a:schemeClr val="tx1">
                    <a:lumMod val="75000"/>
                    <a:lumOff val="25000"/>
                  </a:schemeClr>
                </a:solidFill>
                <a:effectLst>
                  <a:outerShdw blurRad="38100" dist="38100" dir="2700000" algn="tl">
                    <a:srgbClr val="C0C0C0"/>
                  </a:outerShdw>
                </a:effectLst>
                <a:latin typeface="Arial Black" panose="020B0A04020102020204" pitchFamily="34" charset="0"/>
                <a:cs typeface="Arial" pitchFamily="34" charset="0"/>
              </a:rPr>
              <a:t> </a:t>
            </a:r>
            <a:r>
              <a:rPr lang="es-MX" sz="2400" dirty="0">
                <a:latin typeface="Arial Black" panose="020B0A04020102020204" pitchFamily="34" charset="0"/>
                <a:cs typeface="Arial" pitchFamily="34" charset="0"/>
              </a:rPr>
              <a:t>REUNIÓN </a:t>
            </a:r>
            <a:r>
              <a:rPr lang="es-MX" sz="2400" dirty="0" smtClean="0">
                <a:latin typeface="Arial Black" panose="020B0A04020102020204" pitchFamily="34" charset="0"/>
                <a:cs typeface="Arial" pitchFamily="34" charset="0"/>
              </a:rPr>
              <a:t>CON ESCUELAS </a:t>
            </a:r>
          </a:p>
          <a:p>
            <a:pPr algn="ctr" eaLnBrk="0" hangingPunct="0">
              <a:lnSpc>
                <a:spcPts val="3840"/>
              </a:lnSpc>
              <a:spcBef>
                <a:spcPct val="50000"/>
              </a:spcBef>
              <a:defRPr/>
            </a:pPr>
            <a:r>
              <a:rPr lang="es-MX" sz="2400" dirty="0" smtClean="0">
                <a:latin typeface="Arial Black" panose="020B0A04020102020204" pitchFamily="34" charset="0"/>
                <a:cs typeface="Arial" pitchFamily="34" charset="0"/>
              </a:rPr>
              <a:t>SECUNDARIAS </a:t>
            </a:r>
            <a:r>
              <a:rPr lang="es-MX" sz="2400" dirty="0">
                <a:latin typeface="Arial Black" panose="020B0A04020102020204" pitchFamily="34" charset="0"/>
                <a:cs typeface="Arial" pitchFamily="34" charset="0"/>
              </a:rPr>
              <a:t>PÚBLICAS Y </a:t>
            </a:r>
            <a:r>
              <a:rPr lang="es-MX" sz="2400" dirty="0" smtClean="0">
                <a:latin typeface="Arial Black" panose="020B0A04020102020204" pitchFamily="34" charset="0"/>
                <a:cs typeface="Arial" pitchFamily="34" charset="0"/>
              </a:rPr>
              <a:t>PARTICULARES</a:t>
            </a:r>
          </a:p>
          <a:p>
            <a:pPr algn="ctr" eaLnBrk="0" hangingPunct="0">
              <a:lnSpc>
                <a:spcPts val="3840"/>
              </a:lnSpc>
              <a:spcBef>
                <a:spcPct val="50000"/>
              </a:spcBef>
              <a:defRPr/>
            </a:pPr>
            <a:r>
              <a:rPr lang="es-MX" sz="2400" dirty="0" smtClean="0">
                <a:latin typeface="Arial Black" panose="020B0A04020102020204" pitchFamily="34" charset="0"/>
                <a:cs typeface="Arial" pitchFamily="34" charset="0"/>
              </a:rPr>
              <a:t>INCORPORADAS</a:t>
            </a:r>
          </a:p>
          <a:p>
            <a:pPr algn="ctr" eaLnBrk="0" hangingPunct="0">
              <a:spcBef>
                <a:spcPct val="50000"/>
              </a:spcBef>
              <a:defRPr/>
            </a:pPr>
            <a:endParaRPr lang="es-MX" sz="2400" dirty="0">
              <a:latin typeface="Arial Black" panose="020B0A04020102020204" pitchFamily="34" charset="0"/>
              <a:cs typeface="Arial" pitchFamily="34" charset="0"/>
            </a:endParaRPr>
          </a:p>
          <a:p>
            <a:pPr algn="ctr" eaLnBrk="0" hangingPunct="0">
              <a:lnSpc>
                <a:spcPts val="3840"/>
              </a:lnSpc>
              <a:spcBef>
                <a:spcPct val="50000"/>
              </a:spcBef>
              <a:defRPr/>
            </a:pPr>
            <a:r>
              <a:rPr lang="es-MX" sz="2400" dirty="0" smtClean="0">
                <a:latin typeface="Arial Black" panose="020B0A04020102020204" pitchFamily="34" charset="0"/>
                <a:cs typeface="Arial" pitchFamily="34" charset="0"/>
              </a:rPr>
              <a:t>INICIO </a:t>
            </a:r>
            <a:r>
              <a:rPr lang="es-MX" sz="2400" dirty="0">
                <a:latin typeface="Arial Black" panose="020B0A04020102020204" pitchFamily="34" charset="0"/>
                <a:cs typeface="Arial" pitchFamily="34" charset="0"/>
              </a:rPr>
              <a:t>DEL CICLO ESCOLAR </a:t>
            </a:r>
            <a:r>
              <a:rPr lang="es-MX" sz="2400" dirty="0" smtClean="0">
                <a:latin typeface="Arial Black" panose="020B0A04020102020204" pitchFamily="34" charset="0"/>
                <a:cs typeface="Arial" pitchFamily="34" charset="0"/>
              </a:rPr>
              <a:t>2014 </a:t>
            </a:r>
            <a:r>
              <a:rPr lang="es-MX" sz="2400" dirty="0">
                <a:latin typeface="Arial Black" panose="020B0A04020102020204" pitchFamily="34" charset="0"/>
                <a:cs typeface="Arial" pitchFamily="34" charset="0"/>
              </a:rPr>
              <a:t>– </a:t>
            </a:r>
            <a:r>
              <a:rPr lang="es-MX" sz="2400" dirty="0" smtClean="0">
                <a:latin typeface="Arial Black" panose="020B0A04020102020204" pitchFamily="34" charset="0"/>
                <a:cs typeface="Arial" pitchFamily="34" charset="0"/>
              </a:rPr>
              <a:t>2015</a:t>
            </a:r>
            <a:endParaRPr lang="es-MX" sz="2400" dirty="0">
              <a:latin typeface="Arial Black" panose="020B0A04020102020204" pitchFamily="34" charset="0"/>
              <a:cs typeface="Arial" pitchFamily="34" charset="0"/>
            </a:endParaRPr>
          </a:p>
          <a:p>
            <a:pPr algn="ctr" eaLnBrk="0" hangingPunct="0">
              <a:lnSpc>
                <a:spcPts val="3840"/>
              </a:lnSpc>
              <a:spcBef>
                <a:spcPct val="50000"/>
              </a:spcBef>
              <a:defRPr/>
            </a:pPr>
            <a:endParaRPr lang="es-ES" sz="2400" i="1" dirty="0">
              <a:solidFill>
                <a:schemeClr val="tx1">
                  <a:lumMod val="75000"/>
                  <a:lumOff val="25000"/>
                </a:schemeClr>
              </a:solidFill>
              <a:effectLst>
                <a:outerShdw blurRad="38100" dist="38100" dir="2700000" algn="tl">
                  <a:srgbClr val="C0C0C0"/>
                </a:outerShdw>
              </a:effectLst>
              <a:latin typeface="Arial Black" panose="020B0A04020102020204" pitchFamily="34" charset="0"/>
              <a:cs typeface="Arial" pitchFamily="34" charset="0"/>
            </a:endParaRPr>
          </a:p>
        </p:txBody>
      </p:sp>
    </p:spTree>
    <p:extLst>
      <p:ext uri="{BB962C8B-B14F-4D97-AF65-F5344CB8AC3E}">
        <p14:creationId xmlns:p14="http://schemas.microsoft.com/office/powerpoint/2010/main" xmlns="" val="312107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xEl>
                                              <p:pRg st="1" end="1"/>
                                            </p:txEl>
                                          </p:spTgt>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xEl>
                                              <p:pRg st="2" end="2"/>
                                            </p:txEl>
                                          </p:spTgt>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p:cTn id="25"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sharpenSoften amount="5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5" name="4 Rectángulo"/>
          <p:cNvSpPr/>
          <p:nvPr/>
        </p:nvSpPr>
        <p:spPr>
          <a:xfrm>
            <a:off x="576388" y="1228665"/>
            <a:ext cx="7450012" cy="400110"/>
          </a:xfrm>
          <a:prstGeom prst="rect">
            <a:avLst/>
          </a:prstGeom>
          <a:ln>
            <a:solidFill>
              <a:schemeClr val="accent1"/>
            </a:solidFill>
          </a:ln>
        </p:spPr>
        <p:txBody>
          <a:bodyPr wrap="square">
            <a:spAutoFit/>
          </a:bodyPr>
          <a:lstStyle/>
          <a:p>
            <a:pPr algn="just">
              <a:defRPr/>
            </a:pPr>
            <a:r>
              <a:rPr lang="es-MX" sz="2000" b="1" dirty="0" smtClean="0">
                <a:latin typeface="Arial" pitchFamily="34" charset="0"/>
                <a:cs typeface="Arial" pitchFamily="34" charset="0"/>
              </a:rPr>
              <a:t>CERTIFICADOS DIGITALES CON FIRMA ELECTRÓNICA </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39814" y="1824652"/>
            <a:ext cx="3405952" cy="43348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02704" y="2527428"/>
            <a:ext cx="3791901" cy="2857372"/>
          </a:xfrm>
          <a:prstGeom prst="rect">
            <a:avLst/>
          </a:prstGeom>
          <a:noFill/>
          <a:ln w="9525">
            <a:solidFill>
              <a:schemeClr val="bg2">
                <a:lumMod val="90000"/>
              </a:schemeClr>
            </a:solidFill>
            <a:miter lim="800000"/>
            <a:headEnd/>
            <a:tailEnd/>
          </a:ln>
          <a:extLst>
            <a:ext uri="{909E8E84-426E-40DD-AFC4-6F175D3DCCD1}">
              <a14:hiddenFill xmlns:a14="http://schemas.microsoft.com/office/drawing/2010/main" xmlns="">
                <a:solidFill>
                  <a:schemeClr val="accent1"/>
                </a:solidFill>
              </a14:hiddenFill>
            </a:ext>
          </a:extLst>
        </p:spPr>
      </p:pic>
      <p:sp>
        <p:nvSpPr>
          <p:cNvPr id="2" name="1 CuadroTexto"/>
          <p:cNvSpPr txBox="1"/>
          <p:nvPr/>
        </p:nvSpPr>
        <p:spPr>
          <a:xfrm>
            <a:off x="457200" y="2082125"/>
            <a:ext cx="431800" cy="2677656"/>
          </a:xfrm>
          <a:prstGeom prst="rect">
            <a:avLst/>
          </a:prstGeom>
          <a:noFill/>
          <a:ln>
            <a:solidFill>
              <a:schemeClr val="tx2">
                <a:lumMod val="60000"/>
                <a:lumOff val="40000"/>
              </a:schemeClr>
            </a:solidFill>
          </a:ln>
        </p:spPr>
        <p:txBody>
          <a:bodyPr wrap="square" rtlCol="0">
            <a:spAutoFit/>
          </a:bodyPr>
          <a:lstStyle/>
          <a:p>
            <a:r>
              <a:rPr lang="es-MX" sz="2400" dirty="0" smtClean="0">
                <a:solidFill>
                  <a:srgbClr val="C00000"/>
                </a:solidFill>
              </a:rPr>
              <a:t>Y</a:t>
            </a:r>
          </a:p>
          <a:p>
            <a:r>
              <a:rPr lang="es-MX" sz="2400" dirty="0" smtClean="0">
                <a:solidFill>
                  <a:srgbClr val="C00000"/>
                </a:solidFill>
              </a:rPr>
              <a:t>U</a:t>
            </a:r>
          </a:p>
          <a:p>
            <a:r>
              <a:rPr lang="es-MX" sz="2400" dirty="0" smtClean="0">
                <a:solidFill>
                  <a:srgbClr val="C00000"/>
                </a:solidFill>
              </a:rPr>
              <a:t>C</a:t>
            </a:r>
          </a:p>
          <a:p>
            <a:r>
              <a:rPr lang="es-MX" sz="2400" dirty="0" smtClean="0">
                <a:solidFill>
                  <a:srgbClr val="C00000"/>
                </a:solidFill>
              </a:rPr>
              <a:t>A</a:t>
            </a:r>
          </a:p>
          <a:p>
            <a:r>
              <a:rPr lang="es-MX" sz="2400" dirty="0" smtClean="0">
                <a:solidFill>
                  <a:srgbClr val="C00000"/>
                </a:solidFill>
              </a:rPr>
              <a:t>T</a:t>
            </a:r>
          </a:p>
          <a:p>
            <a:r>
              <a:rPr lang="es-MX" sz="2400" dirty="0" smtClean="0">
                <a:solidFill>
                  <a:srgbClr val="C00000"/>
                </a:solidFill>
              </a:rPr>
              <a:t>A</a:t>
            </a:r>
          </a:p>
          <a:p>
            <a:r>
              <a:rPr lang="es-MX" sz="2400" dirty="0">
                <a:solidFill>
                  <a:srgbClr val="C00000"/>
                </a:solidFill>
              </a:rPr>
              <a:t>N</a:t>
            </a:r>
          </a:p>
        </p:txBody>
      </p:sp>
      <p:sp>
        <p:nvSpPr>
          <p:cNvPr id="9" name="8 CuadroTexto"/>
          <p:cNvSpPr txBox="1"/>
          <p:nvPr/>
        </p:nvSpPr>
        <p:spPr>
          <a:xfrm>
            <a:off x="5549900" y="1840825"/>
            <a:ext cx="1905000" cy="461665"/>
          </a:xfrm>
          <a:prstGeom prst="rect">
            <a:avLst/>
          </a:prstGeom>
          <a:noFill/>
          <a:ln>
            <a:solidFill>
              <a:schemeClr val="tx2">
                <a:lumMod val="60000"/>
                <a:lumOff val="40000"/>
              </a:schemeClr>
            </a:solidFill>
          </a:ln>
        </p:spPr>
        <p:txBody>
          <a:bodyPr wrap="square" rtlCol="0">
            <a:spAutoFit/>
          </a:bodyPr>
          <a:lstStyle/>
          <a:p>
            <a:r>
              <a:rPr lang="es-MX" sz="2400" dirty="0" smtClean="0">
                <a:solidFill>
                  <a:srgbClr val="C00000"/>
                </a:solidFill>
              </a:rPr>
              <a:t>GUANAJUATO</a:t>
            </a:r>
          </a:p>
        </p:txBody>
      </p:sp>
    </p:spTree>
    <p:extLst>
      <p:ext uri="{BB962C8B-B14F-4D97-AF65-F5344CB8AC3E}">
        <p14:creationId xmlns:p14="http://schemas.microsoft.com/office/powerpoint/2010/main" xmlns="" val="2975564122"/>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sharpenSoften amount="5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4" name="3 Rectángulo"/>
          <p:cNvSpPr/>
          <p:nvPr/>
        </p:nvSpPr>
        <p:spPr>
          <a:xfrm>
            <a:off x="452944" y="1812590"/>
            <a:ext cx="8106856" cy="440120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sz="2000" dirty="0" smtClean="0">
                <a:solidFill>
                  <a:srgbClr val="990000"/>
                </a:solidFill>
                <a:effectLst>
                  <a:outerShdw blurRad="38100" dist="38100" dir="2700000" algn="tl">
                    <a:srgbClr val="C0C0C0"/>
                  </a:outerShdw>
                </a:effectLst>
                <a:latin typeface="Arial" pitchFamily="34" charset="0"/>
                <a:cs typeface="Arial" pitchFamily="34" charset="0"/>
              </a:rPr>
              <a:t>TRÁMITES DE REINSCRIPCIÓN.-</a:t>
            </a:r>
          </a:p>
          <a:p>
            <a:pPr algn="just"/>
            <a:r>
              <a:rPr lang="es-MX" sz="2000" dirty="0" smtClean="0">
                <a:effectLst>
                  <a:outerShdw blurRad="38100" dist="38100" dir="2700000" algn="tl">
                    <a:srgbClr val="C0C0C0"/>
                  </a:outerShdw>
                </a:effectLst>
                <a:latin typeface="Arial" pitchFamily="34" charset="0"/>
                <a:cs typeface="Arial" pitchFamily="34" charset="0"/>
              </a:rPr>
              <a:t>52.6.	El área de control escolar realizará </a:t>
            </a:r>
            <a:r>
              <a:rPr lang="es-MX" sz="2000" b="1" dirty="0" smtClean="0">
                <a:effectLst>
                  <a:outerShdw blurRad="38100" dist="38100" dir="2700000" algn="tl">
                    <a:srgbClr val="C0C0C0"/>
                  </a:outerShdw>
                </a:effectLst>
                <a:latin typeface="Arial" pitchFamily="34" charset="0"/>
                <a:cs typeface="Arial" pitchFamily="34" charset="0"/>
              </a:rPr>
              <a:t>un cierre administrativo de las reinscripciones el último día hábil del mes de septiembre del año de inicio del ciclo </a:t>
            </a:r>
            <a:r>
              <a:rPr lang="es-MX" sz="2000" dirty="0" smtClean="0">
                <a:effectLst>
                  <a:outerShdw blurRad="38100" dist="38100" dir="2700000" algn="tl">
                    <a:srgbClr val="C0C0C0"/>
                  </a:outerShdw>
                </a:effectLst>
                <a:latin typeface="Arial" pitchFamily="34" charset="0"/>
                <a:cs typeface="Arial" pitchFamily="34" charset="0"/>
              </a:rPr>
              <a:t>escolar con el propósito de enviar la información para la integración de estadísticas continuas al área correspondiente. </a:t>
            </a:r>
          </a:p>
          <a:p>
            <a:pPr algn="just"/>
            <a:endParaRPr lang="es-MX" sz="2000" b="1" dirty="0" smtClean="0">
              <a:effectLst>
                <a:outerShdw blurRad="38100" dist="38100" dir="2700000" algn="tl">
                  <a:srgbClr val="C0C0C0"/>
                </a:outerShdw>
              </a:effectLst>
              <a:latin typeface="Arial" pitchFamily="34" charset="0"/>
              <a:cs typeface="Arial" pitchFamily="34" charset="0"/>
            </a:endParaRPr>
          </a:p>
          <a:p>
            <a:pPr algn="just"/>
            <a:r>
              <a:rPr lang="es-MX" sz="2000" dirty="0" smtClean="0">
                <a:effectLst>
                  <a:outerShdw blurRad="38100" dist="38100" dir="2700000" algn="tl">
                    <a:srgbClr val="C0C0C0"/>
                  </a:outerShdw>
                </a:effectLst>
                <a:latin typeface="Arial" pitchFamily="34" charset="0"/>
                <a:cs typeface="Arial" pitchFamily="34" charset="0"/>
              </a:rPr>
              <a:t>El presente cierre administrativo de inscripciones, no deberá limitar o afectar los procesos de reinscripción subsecuentes a dicha fecha.  Ello no impide que el alumno pueda ingresar en cualquier momento al servicio educativo, con el objeto de evitar vulnerar su acceso a la educación básica obligatoria.  En estos casos, se informará lo conducente a las autoridades competentes a fin de actualizar los registros escolares estatal y federal correspondientes.</a:t>
            </a:r>
          </a:p>
        </p:txBody>
      </p:sp>
      <p:sp>
        <p:nvSpPr>
          <p:cNvPr id="5" name="4 Rectángulo"/>
          <p:cNvSpPr/>
          <p:nvPr/>
        </p:nvSpPr>
        <p:spPr>
          <a:xfrm>
            <a:off x="576388" y="1208345"/>
            <a:ext cx="4564572" cy="430887"/>
          </a:xfrm>
          <a:prstGeom prst="rect">
            <a:avLst/>
          </a:prstGeom>
          <a:ln>
            <a:solidFill>
              <a:schemeClr val="accent1"/>
            </a:solidFill>
          </a:ln>
        </p:spPr>
        <p:txBody>
          <a:bodyPr wrap="square">
            <a:spAutoFit/>
          </a:bodyPr>
          <a:lstStyle/>
          <a:p>
            <a:pPr algn="just">
              <a:defRPr/>
            </a:pPr>
            <a:r>
              <a:rPr lang="es-MX" sz="2200" b="1" dirty="0" smtClean="0">
                <a:latin typeface="Arial" pitchFamily="34" charset="0"/>
                <a:cs typeface="Arial" pitchFamily="34" charset="0"/>
              </a:rPr>
              <a:t>Normas de Control Escolar:</a:t>
            </a:r>
          </a:p>
        </p:txBody>
      </p:sp>
    </p:spTree>
    <p:extLst>
      <p:ext uri="{BB962C8B-B14F-4D97-AF65-F5344CB8AC3E}">
        <p14:creationId xmlns:p14="http://schemas.microsoft.com/office/powerpoint/2010/main" xmlns="" val="3579257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sharpenSoften amount="5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5" name="4 Rectángulo"/>
          <p:cNvSpPr/>
          <p:nvPr/>
        </p:nvSpPr>
        <p:spPr>
          <a:xfrm>
            <a:off x="576388" y="1208345"/>
            <a:ext cx="4564572" cy="430887"/>
          </a:xfrm>
          <a:prstGeom prst="rect">
            <a:avLst/>
          </a:prstGeom>
          <a:ln>
            <a:solidFill>
              <a:schemeClr val="accent1"/>
            </a:solidFill>
          </a:ln>
        </p:spPr>
        <p:txBody>
          <a:bodyPr wrap="square">
            <a:spAutoFit/>
          </a:bodyPr>
          <a:lstStyle/>
          <a:p>
            <a:pPr algn="just">
              <a:defRPr/>
            </a:pPr>
            <a:r>
              <a:rPr lang="es-MX" sz="2200" b="1" dirty="0" smtClean="0">
                <a:latin typeface="Arial" pitchFamily="34" charset="0"/>
                <a:cs typeface="Arial" pitchFamily="34" charset="0"/>
              </a:rPr>
              <a:t>Normas de Control Escolar:</a:t>
            </a:r>
          </a:p>
        </p:txBody>
      </p:sp>
      <p:sp>
        <p:nvSpPr>
          <p:cNvPr id="6" name="5 Rectángulo"/>
          <p:cNvSpPr/>
          <p:nvPr/>
        </p:nvSpPr>
        <p:spPr>
          <a:xfrm>
            <a:off x="265081" y="1733348"/>
            <a:ext cx="8157559" cy="1631216"/>
          </a:xfrm>
          <a:prstGeom prst="rect">
            <a:avLst/>
          </a:prstGeom>
          <a:ln>
            <a:noFill/>
          </a:ln>
        </p:spPr>
        <p:txBody>
          <a:bodyPr wrap="square">
            <a:spAutoFit/>
          </a:bodyPr>
          <a:lstStyle/>
          <a:p>
            <a:pPr algn="just">
              <a:defRPr/>
            </a:pPr>
            <a:r>
              <a:rPr lang="es-MX" sz="2000" dirty="0" smtClean="0">
                <a:solidFill>
                  <a:srgbClr val="990000"/>
                </a:solidFill>
                <a:effectLst>
                  <a:outerShdw blurRad="38100" dist="38100" dir="2700000" algn="tl">
                    <a:srgbClr val="C0C0C0"/>
                  </a:outerShdw>
                </a:effectLst>
                <a:latin typeface="Arial" pitchFamily="34" charset="0"/>
                <a:cs typeface="Arial" pitchFamily="34" charset="0"/>
              </a:rPr>
              <a:t>55.- Reinscripción de Educación Secundaria.- </a:t>
            </a:r>
            <a:r>
              <a:rPr lang="es-MX" sz="2000" dirty="0" smtClean="0">
                <a:latin typeface="Arial" pitchFamily="34" charset="0"/>
                <a:cs typeface="Arial" pitchFamily="34" charset="0"/>
              </a:rPr>
              <a:t>Se atenderá conforme a lo siguiente:</a:t>
            </a:r>
          </a:p>
          <a:p>
            <a:pPr algn="just">
              <a:defRPr/>
            </a:pPr>
            <a:r>
              <a:rPr lang="es-MX" sz="2000" dirty="0" smtClean="0">
                <a:latin typeface="Arial" pitchFamily="34" charset="0"/>
                <a:cs typeface="Arial" pitchFamily="34" charset="0"/>
              </a:rPr>
              <a:t>Su reinscripción estará condicionada a que después del período de regularización de agosto </a:t>
            </a:r>
            <a:r>
              <a:rPr lang="es-MX" sz="2000" dirty="0">
                <a:latin typeface="Arial" pitchFamily="34" charset="0"/>
                <a:cs typeface="Arial" pitchFamily="34" charset="0"/>
              </a:rPr>
              <a:t>conserve </a:t>
            </a:r>
            <a:r>
              <a:rPr lang="es-MX" sz="2000" dirty="0" smtClean="0">
                <a:latin typeface="Arial" pitchFamily="34" charset="0"/>
                <a:cs typeface="Arial" pitchFamily="34" charset="0"/>
              </a:rPr>
              <a:t>como </a:t>
            </a:r>
            <a:r>
              <a:rPr lang="es-MX" sz="2000" b="1" dirty="0" smtClean="0">
                <a:latin typeface="Arial" pitchFamily="34" charset="0"/>
                <a:cs typeface="Arial" pitchFamily="34" charset="0"/>
              </a:rPr>
              <a:t>máximo </a:t>
            </a:r>
            <a:r>
              <a:rPr lang="es-MX" sz="2000" b="1" dirty="0">
                <a:latin typeface="Arial" pitchFamily="34" charset="0"/>
                <a:cs typeface="Arial" pitchFamily="34" charset="0"/>
              </a:rPr>
              <a:t>tres asignaturas</a:t>
            </a:r>
            <a:r>
              <a:rPr lang="es-MX" sz="2000" dirty="0">
                <a:latin typeface="Arial" pitchFamily="34" charset="0"/>
                <a:cs typeface="Arial" pitchFamily="34" charset="0"/>
              </a:rPr>
              <a:t> no acreditadas </a:t>
            </a:r>
            <a:r>
              <a:rPr lang="es-MX" sz="2000" dirty="0" smtClean="0">
                <a:latin typeface="Arial" pitchFamily="34" charset="0"/>
                <a:cs typeface="Arial" pitchFamily="34" charset="0"/>
              </a:rPr>
              <a:t>incluyendo las de otros ciclo escolares.</a:t>
            </a:r>
            <a:endParaRPr lang="es-MX" sz="2000" dirty="0">
              <a:latin typeface="Arial" pitchFamily="34" charset="0"/>
              <a:cs typeface="Arial" pitchFamily="34" charset="0"/>
            </a:endParaRPr>
          </a:p>
        </p:txBody>
      </p:sp>
      <p:sp>
        <p:nvSpPr>
          <p:cNvPr id="2" name="1 CuadroTexto"/>
          <p:cNvSpPr txBox="1"/>
          <p:nvPr/>
        </p:nvSpPr>
        <p:spPr>
          <a:xfrm>
            <a:off x="381000" y="3670300"/>
            <a:ext cx="217170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dirty="0" smtClean="0">
                <a:latin typeface="Arial" panose="020B0604020202020204" pitchFamily="34" charset="0"/>
                <a:cs typeface="Arial" panose="020B0604020202020204" pitchFamily="34" charset="0"/>
              </a:rPr>
              <a:t>SE IMPLEMENTA LA RELACIÓN DE ALUMNOS IREREGULARES POR CENTRO DE TRABAJO </a:t>
            </a:r>
            <a:endParaRPr lang="es-MX"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4"/>
          <a:srcRect/>
          <a:stretch>
            <a:fillRect/>
          </a:stretch>
        </p:blipFill>
        <p:spPr bwMode="auto">
          <a:xfrm>
            <a:off x="3201988" y="3353753"/>
            <a:ext cx="5195252" cy="3031987"/>
          </a:xfrm>
          <a:prstGeom prst="rect">
            <a:avLst/>
          </a:prstGeom>
          <a:noFill/>
          <a:ln w="9525">
            <a:solidFill>
              <a:schemeClr val="accent1"/>
            </a:solidFill>
            <a:miter lim="800000"/>
            <a:headEnd/>
            <a:tailEnd/>
          </a:ln>
          <a:effectLst/>
        </p:spPr>
      </p:pic>
    </p:spTree>
    <p:extLst>
      <p:ext uri="{BB962C8B-B14F-4D97-AF65-F5344CB8AC3E}">
        <p14:creationId xmlns:p14="http://schemas.microsoft.com/office/powerpoint/2010/main" xmlns="" val="3121077557"/>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sharpenSoften amount="5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5" name="4 Rectángulo"/>
          <p:cNvSpPr/>
          <p:nvPr/>
        </p:nvSpPr>
        <p:spPr>
          <a:xfrm>
            <a:off x="576388" y="1208345"/>
            <a:ext cx="4564572" cy="430887"/>
          </a:xfrm>
          <a:prstGeom prst="rect">
            <a:avLst/>
          </a:prstGeom>
          <a:ln>
            <a:solidFill>
              <a:schemeClr val="accent1"/>
            </a:solidFill>
          </a:ln>
        </p:spPr>
        <p:txBody>
          <a:bodyPr wrap="square">
            <a:spAutoFit/>
          </a:bodyPr>
          <a:lstStyle/>
          <a:p>
            <a:pPr algn="just">
              <a:defRPr/>
            </a:pPr>
            <a:r>
              <a:rPr lang="es-MX" sz="2200" b="1" dirty="0" smtClean="0">
                <a:latin typeface="Arial" pitchFamily="34" charset="0"/>
                <a:cs typeface="Arial" pitchFamily="34" charset="0"/>
              </a:rPr>
              <a:t>Normas de Control Escolar:</a:t>
            </a:r>
          </a:p>
        </p:txBody>
      </p:sp>
      <p:sp>
        <p:nvSpPr>
          <p:cNvPr id="6" name="5 Rectángulo"/>
          <p:cNvSpPr/>
          <p:nvPr/>
        </p:nvSpPr>
        <p:spPr>
          <a:xfrm>
            <a:off x="265081" y="1814628"/>
            <a:ext cx="8157559" cy="3785652"/>
          </a:xfrm>
          <a:prstGeom prst="rect">
            <a:avLst/>
          </a:prstGeom>
          <a:ln>
            <a:noFill/>
          </a:ln>
        </p:spPr>
        <p:txBody>
          <a:bodyPr wrap="square">
            <a:spAutoFit/>
          </a:bodyPr>
          <a:lstStyle/>
          <a:p>
            <a:pPr marL="538163" indent="-538163" algn="just">
              <a:defRPr/>
            </a:pPr>
            <a:r>
              <a:rPr lang="es-MX" sz="2000" dirty="0" smtClean="0">
                <a:solidFill>
                  <a:srgbClr val="990000"/>
                </a:solidFill>
                <a:effectLst>
                  <a:outerShdw blurRad="38100" dist="38100" dir="2700000" algn="tl">
                    <a:srgbClr val="C0C0C0"/>
                  </a:outerShdw>
                </a:effectLst>
                <a:latin typeface="Arial" pitchFamily="34" charset="0"/>
                <a:cs typeface="Arial" pitchFamily="34" charset="0"/>
              </a:rPr>
              <a:t>61.- Alumnos en Traslado.- </a:t>
            </a:r>
            <a:r>
              <a:rPr lang="es-MX" sz="2000" dirty="0" smtClean="0">
                <a:latin typeface="Arial" pitchFamily="34" charset="0"/>
                <a:cs typeface="Arial" pitchFamily="34" charset="0"/>
              </a:rPr>
              <a:t>El traslado es el cambio de alumnos de un plantel a otro que se efectúa a partir del primer día hábil del mes de octubre y podrá ser en cualquier momento del ciclo escolar.  </a:t>
            </a:r>
          </a:p>
          <a:p>
            <a:pPr marL="538163" algn="just">
              <a:defRPr/>
            </a:pPr>
            <a:r>
              <a:rPr lang="es-MX" sz="2000" dirty="0" smtClean="0">
                <a:latin typeface="Arial" pitchFamily="34" charset="0"/>
                <a:cs typeface="Arial" pitchFamily="34" charset="0"/>
              </a:rPr>
              <a:t>Es responsabilidad del Director de la institución educativa pública o particular con autorización, la entrega oportuna de la documentación que requiere el alumno para su traslado.  Por ningún motivo debe retener la documentación original.  El Director de la institución educativa pública o particular con autorización agilizará el traslado del alumno y deberá entregar:</a:t>
            </a:r>
          </a:p>
          <a:p>
            <a:pPr marL="538163" algn="just">
              <a:defRPr/>
            </a:pPr>
            <a:endParaRPr lang="es-MX" sz="2000" dirty="0" smtClean="0">
              <a:latin typeface="Arial" pitchFamily="34" charset="0"/>
              <a:cs typeface="Arial" pitchFamily="34" charset="0"/>
            </a:endParaRPr>
          </a:p>
          <a:p>
            <a:pPr marL="630238" indent="-630238" algn="just">
              <a:tabLst>
                <a:tab pos="355600" algn="l"/>
                <a:tab pos="447675" algn="l"/>
                <a:tab pos="803275" algn="l"/>
              </a:tabLst>
              <a:defRPr/>
            </a:pPr>
            <a:r>
              <a:rPr lang="es-MX" sz="2000" dirty="0" smtClean="0">
                <a:latin typeface="Arial" pitchFamily="34" charset="0"/>
                <a:cs typeface="Arial" pitchFamily="34" charset="0"/>
              </a:rPr>
              <a:t>61.1. El Reporte de Evaluación con el registro parcial hasta la fecha   del traslado.</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xmlns="" val="3121077557"/>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sharpenSoften amount="5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5" name="4 Rectángulo"/>
          <p:cNvSpPr/>
          <p:nvPr/>
        </p:nvSpPr>
        <p:spPr>
          <a:xfrm>
            <a:off x="576388" y="1208345"/>
            <a:ext cx="4564572" cy="430887"/>
          </a:xfrm>
          <a:prstGeom prst="rect">
            <a:avLst/>
          </a:prstGeom>
          <a:ln>
            <a:solidFill>
              <a:schemeClr val="accent1"/>
            </a:solidFill>
          </a:ln>
        </p:spPr>
        <p:txBody>
          <a:bodyPr wrap="square">
            <a:spAutoFit/>
          </a:bodyPr>
          <a:lstStyle/>
          <a:p>
            <a:pPr algn="just">
              <a:defRPr/>
            </a:pPr>
            <a:r>
              <a:rPr lang="es-MX" sz="2200" b="1" dirty="0" smtClean="0">
                <a:latin typeface="Arial" pitchFamily="34" charset="0"/>
                <a:cs typeface="Arial" pitchFamily="34" charset="0"/>
              </a:rPr>
              <a:t>Normas de Control Escolar:</a:t>
            </a:r>
          </a:p>
        </p:txBody>
      </p:sp>
      <p:sp>
        <p:nvSpPr>
          <p:cNvPr id="7" name="6 Rectángulo"/>
          <p:cNvSpPr/>
          <p:nvPr/>
        </p:nvSpPr>
        <p:spPr>
          <a:xfrm>
            <a:off x="249333" y="1763936"/>
            <a:ext cx="8315547" cy="3139321"/>
          </a:xfrm>
          <a:prstGeom prst="rect">
            <a:avLst/>
          </a:prstGeom>
          <a:ln>
            <a:noFill/>
          </a:ln>
        </p:spPr>
        <p:txBody>
          <a:bodyPr wrap="square">
            <a:spAutoFit/>
          </a:bodyPr>
          <a:lstStyle/>
          <a:p>
            <a:pPr marL="538163" indent="-538163" algn="just">
              <a:defRPr/>
            </a:pPr>
            <a:r>
              <a:rPr lang="es-MX" b="1" dirty="0" smtClean="0">
                <a:solidFill>
                  <a:schemeClr val="accent5">
                    <a:lumMod val="75000"/>
                  </a:schemeClr>
                </a:solidFill>
                <a:latin typeface="Arial" pitchFamily="34" charset="0"/>
                <a:cs typeface="Arial" pitchFamily="34" charset="0"/>
              </a:rPr>
              <a:t>70.- Escala de calificación y momentos para informar a los alumnos y padres de familia en educación secundaria:</a:t>
            </a:r>
            <a:r>
              <a:rPr lang="es-MX" dirty="0" smtClean="0">
                <a:latin typeface="Arial" pitchFamily="34" charset="0"/>
                <a:cs typeface="Arial" pitchFamily="34" charset="0"/>
              </a:rPr>
              <a:t>  En apego a los programas de estudio y con base en las evidencias reunidas durante el proceso educativo, el docente asignará a cada estudiante una calificación en una escala de 5 a 10.</a:t>
            </a:r>
          </a:p>
          <a:p>
            <a:pPr algn="just">
              <a:defRPr/>
            </a:pPr>
            <a:endParaRPr lang="es-MX" dirty="0" smtClean="0">
              <a:latin typeface="Arial" pitchFamily="34" charset="0"/>
              <a:cs typeface="Arial" pitchFamily="34" charset="0"/>
            </a:endParaRPr>
          </a:p>
          <a:p>
            <a:pPr marL="538163" algn="just">
              <a:defRPr/>
            </a:pPr>
            <a:r>
              <a:rPr lang="es-MX" dirty="0" smtClean="0">
                <a:latin typeface="Arial" pitchFamily="34" charset="0"/>
                <a:cs typeface="Arial" pitchFamily="34" charset="0"/>
              </a:rPr>
              <a:t>Además, el docente hará un informe de cada uno de sus alumnos que necesiten apoyo fuera del horario escolar, en escritura, lectura o matemáticas, para que juntos, la escuela y la familia, realicen las acciones necesarias que le permitan al alumno avanzar al nivel de sus compañeros de grupo.</a:t>
            </a:r>
          </a:p>
        </p:txBody>
      </p:sp>
      <p:sp>
        <p:nvSpPr>
          <p:cNvPr id="8" name="7 Rectángulo"/>
          <p:cNvSpPr/>
          <p:nvPr/>
        </p:nvSpPr>
        <p:spPr>
          <a:xfrm>
            <a:off x="411893" y="5198016"/>
            <a:ext cx="8254587" cy="923330"/>
          </a:xfrm>
          <a:prstGeom prst="rect">
            <a:avLst/>
          </a:prstGeom>
          <a:ln>
            <a:noFill/>
          </a:ln>
        </p:spPr>
        <p:txBody>
          <a:bodyPr wrap="square">
            <a:spAutoFit/>
          </a:bodyPr>
          <a:lstStyle/>
          <a:p>
            <a:pPr marL="538163" indent="-538163" algn="just">
              <a:defRPr/>
            </a:pPr>
            <a:r>
              <a:rPr lang="es-MX" dirty="0" smtClean="0">
                <a:latin typeface="Arial" pitchFamily="34" charset="0"/>
                <a:cs typeface="Arial" pitchFamily="34" charset="0"/>
              </a:rPr>
              <a:t>70.1 Las calificaciones y los promedios de las evaluaciones que se generen, por asignatura, grado escolar o nivel educativo, se expresarán con número truncado a décimos.</a:t>
            </a:r>
          </a:p>
        </p:txBody>
      </p:sp>
    </p:spTree>
    <p:extLst>
      <p:ext uri="{BB962C8B-B14F-4D97-AF65-F5344CB8AC3E}">
        <p14:creationId xmlns:p14="http://schemas.microsoft.com/office/powerpoint/2010/main" xmlns="" val="3121077557"/>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sharpenSoften amount="5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5" name="4 Rectángulo"/>
          <p:cNvSpPr/>
          <p:nvPr/>
        </p:nvSpPr>
        <p:spPr>
          <a:xfrm>
            <a:off x="576388" y="1208345"/>
            <a:ext cx="4564572" cy="430887"/>
          </a:xfrm>
          <a:prstGeom prst="rect">
            <a:avLst/>
          </a:prstGeom>
          <a:ln>
            <a:solidFill>
              <a:schemeClr val="accent1"/>
            </a:solidFill>
          </a:ln>
        </p:spPr>
        <p:txBody>
          <a:bodyPr wrap="square">
            <a:spAutoFit/>
          </a:bodyPr>
          <a:lstStyle/>
          <a:p>
            <a:pPr algn="just">
              <a:defRPr/>
            </a:pPr>
            <a:r>
              <a:rPr lang="es-MX" sz="2200" b="1" dirty="0" smtClean="0">
                <a:latin typeface="Arial" pitchFamily="34" charset="0"/>
                <a:cs typeface="Arial" pitchFamily="34" charset="0"/>
              </a:rPr>
              <a:t>Normas de Control Escolar:</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2522" y="2765102"/>
            <a:ext cx="8645237" cy="3754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Rectángulo"/>
          <p:cNvSpPr/>
          <p:nvPr/>
        </p:nvSpPr>
        <p:spPr>
          <a:xfrm>
            <a:off x="249333" y="1753776"/>
            <a:ext cx="8264747" cy="1015663"/>
          </a:xfrm>
          <a:prstGeom prst="rect">
            <a:avLst/>
          </a:prstGeom>
          <a:ln>
            <a:noFill/>
          </a:ln>
        </p:spPr>
        <p:txBody>
          <a:bodyPr wrap="square">
            <a:spAutoFit/>
          </a:bodyPr>
          <a:lstStyle/>
          <a:p>
            <a:pPr algn="just">
              <a:defRPr/>
            </a:pPr>
            <a:r>
              <a:rPr lang="es-MX" sz="2000" dirty="0" smtClean="0">
                <a:latin typeface="Arial" pitchFamily="34" charset="0"/>
                <a:cs typeface="Arial" pitchFamily="34" charset="0"/>
              </a:rPr>
              <a:t>El registro de información en el Reporte de Evaluación para comunicar a los padres de familia o tutores sobre los resultados de evaluación y los apoyos que requieren sus hijos o pupilos, se señala enseguida:</a:t>
            </a:r>
          </a:p>
        </p:txBody>
      </p:sp>
    </p:spTree>
    <p:extLst>
      <p:ext uri="{BB962C8B-B14F-4D97-AF65-F5344CB8AC3E}">
        <p14:creationId xmlns:p14="http://schemas.microsoft.com/office/powerpoint/2010/main" xmlns="" val="3121077557"/>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sharpenSoften amount="5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5" name="4 Rectángulo"/>
          <p:cNvSpPr/>
          <p:nvPr/>
        </p:nvSpPr>
        <p:spPr>
          <a:xfrm>
            <a:off x="576388" y="1177865"/>
            <a:ext cx="4564572" cy="430887"/>
          </a:xfrm>
          <a:prstGeom prst="rect">
            <a:avLst/>
          </a:prstGeom>
          <a:ln>
            <a:solidFill>
              <a:schemeClr val="accent1"/>
            </a:solidFill>
          </a:ln>
        </p:spPr>
        <p:txBody>
          <a:bodyPr wrap="square">
            <a:spAutoFit/>
          </a:bodyPr>
          <a:lstStyle/>
          <a:p>
            <a:pPr algn="just">
              <a:defRPr/>
            </a:pPr>
            <a:r>
              <a:rPr lang="es-MX" sz="2200" b="1" dirty="0" smtClean="0">
                <a:latin typeface="Arial" pitchFamily="34" charset="0"/>
                <a:cs typeface="Arial" pitchFamily="34" charset="0"/>
              </a:rPr>
              <a:t>Normas de Control Escolar:</a:t>
            </a:r>
          </a:p>
        </p:txBody>
      </p:sp>
      <p:sp>
        <p:nvSpPr>
          <p:cNvPr id="6" name="5 Rectángulo"/>
          <p:cNvSpPr/>
          <p:nvPr/>
        </p:nvSpPr>
        <p:spPr>
          <a:xfrm>
            <a:off x="249333" y="1605854"/>
            <a:ext cx="8366347" cy="1477328"/>
          </a:xfrm>
          <a:prstGeom prst="rect">
            <a:avLst/>
          </a:prstGeom>
          <a:ln>
            <a:noFill/>
          </a:ln>
        </p:spPr>
        <p:txBody>
          <a:bodyPr wrap="square">
            <a:spAutoFit/>
          </a:bodyPr>
          <a:lstStyle/>
          <a:p>
            <a:pPr marL="630238" indent="-630238" algn="just">
              <a:defRPr/>
            </a:pPr>
            <a:r>
              <a:rPr lang="es-MX" b="1" dirty="0" smtClean="0">
                <a:latin typeface="Arial" pitchFamily="34" charset="0"/>
                <a:cs typeface="Arial" pitchFamily="34" charset="0"/>
              </a:rPr>
              <a:t>70.3.  Alerta y estrategias de intervención: </a:t>
            </a:r>
            <a:r>
              <a:rPr lang="es-MX" dirty="0" smtClean="0">
                <a:latin typeface="Arial" pitchFamily="34" charset="0"/>
                <a:cs typeface="Arial" pitchFamily="34" charset="0"/>
              </a:rPr>
              <a:t>A partir del segundo bimestre de la educación secundaria, el docente deberá registrar en el Reporte de Evaluación, si existen riesgos de que el alumno no alcance los aprendizajes previstos en el ciclo escolar, así como en su caso, la estrategia de intervención a seguir.</a:t>
            </a:r>
          </a:p>
        </p:txBody>
      </p:sp>
      <p:sp>
        <p:nvSpPr>
          <p:cNvPr id="8" name="7 Rectángulo"/>
          <p:cNvSpPr/>
          <p:nvPr/>
        </p:nvSpPr>
        <p:spPr>
          <a:xfrm>
            <a:off x="325120" y="3063579"/>
            <a:ext cx="8361680" cy="3611542"/>
          </a:xfrm>
          <a:prstGeom prst="rect">
            <a:avLst/>
          </a:prstGeom>
        </p:spPr>
        <p:txBody>
          <a:bodyPr wrap="square">
            <a:spAutoFit/>
          </a:bodyPr>
          <a:lstStyle/>
          <a:p>
            <a:pPr marL="538163" indent="-538163" algn="just">
              <a:defRPr/>
            </a:pPr>
            <a:r>
              <a:rPr lang="es-MX" dirty="0" smtClean="0">
                <a:latin typeface="Arial" pitchFamily="34" charset="0"/>
                <a:cs typeface="Arial" pitchFamily="34" charset="0"/>
              </a:rPr>
              <a:t>70.4 Con el objeto de brindar apoyo oportuno a los alumnos de nivel secundaria que se encuentren en riesgo de no acreditar al final del ciclo escolar una asignatura o grado escolar, se establece la posibilidad de presentar uno o más exámenes, de recuperación, de acuerdo a lo siguiente:</a:t>
            </a:r>
          </a:p>
          <a:p>
            <a:pPr marL="538163" indent="-538163" algn="just">
              <a:defRPr/>
            </a:pPr>
            <a:endParaRPr lang="es-MX" sz="1000" dirty="0" smtClean="0">
              <a:latin typeface="Arial" pitchFamily="34" charset="0"/>
              <a:cs typeface="Arial" pitchFamily="34" charset="0"/>
            </a:endParaRPr>
          </a:p>
          <a:p>
            <a:pPr marL="538163" algn="just">
              <a:defRPr/>
            </a:pPr>
            <a:r>
              <a:rPr lang="es-MX" dirty="0" smtClean="0">
                <a:latin typeface="Arial" pitchFamily="34" charset="0"/>
                <a:cs typeface="Arial" pitchFamily="34" charset="0"/>
              </a:rPr>
              <a:t>A partir del tercer bimestre, el alumno que presente evaluaciones bimestrales no acreditadas de </a:t>
            </a:r>
            <a:r>
              <a:rPr lang="es-MX" b="1" dirty="0" smtClean="0">
                <a:latin typeface="Arial" pitchFamily="34" charset="0"/>
                <a:cs typeface="Arial" pitchFamily="34" charset="0"/>
              </a:rPr>
              <a:t>una o más asignaturas del grado</a:t>
            </a:r>
            <a:r>
              <a:rPr lang="es-MX" dirty="0" smtClean="0">
                <a:latin typeface="Arial" pitchFamily="34" charset="0"/>
                <a:cs typeface="Arial" pitchFamily="34" charset="0"/>
              </a:rPr>
              <a:t>, podrá dedicar mas tiempo durante su estancia en la escuela, al estudio de dichas asignaturas, en tanto regulariza su situación académica y a fin de preparar la presentación de uno o mas exámenes de recuperación.  Con el propósito de organizar el estudio adecuadamente, el alumno podrá recibir el apoyo de un tutor académico designado por el Consejo Técnico, cuando ello sea posible.</a:t>
            </a:r>
          </a:p>
        </p:txBody>
      </p:sp>
    </p:spTree>
    <p:extLst>
      <p:ext uri="{BB962C8B-B14F-4D97-AF65-F5344CB8AC3E}">
        <p14:creationId xmlns:p14="http://schemas.microsoft.com/office/powerpoint/2010/main" xmlns="" val="312107755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sharpenSoften amount="5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5" name="4 Rectángulo"/>
          <p:cNvSpPr/>
          <p:nvPr/>
        </p:nvSpPr>
        <p:spPr>
          <a:xfrm>
            <a:off x="576388" y="1177865"/>
            <a:ext cx="4564572" cy="430887"/>
          </a:xfrm>
          <a:prstGeom prst="rect">
            <a:avLst/>
          </a:prstGeom>
          <a:ln>
            <a:solidFill>
              <a:schemeClr val="accent1"/>
            </a:solidFill>
          </a:ln>
        </p:spPr>
        <p:txBody>
          <a:bodyPr wrap="square">
            <a:spAutoFit/>
          </a:bodyPr>
          <a:lstStyle/>
          <a:p>
            <a:pPr algn="just">
              <a:defRPr/>
            </a:pPr>
            <a:r>
              <a:rPr lang="es-MX" sz="2200" b="1" dirty="0" smtClean="0">
                <a:latin typeface="Arial" pitchFamily="34" charset="0"/>
                <a:cs typeface="Arial" pitchFamily="34" charset="0"/>
              </a:rPr>
              <a:t>Normas de Control Escolar:</a:t>
            </a:r>
          </a:p>
        </p:txBody>
      </p:sp>
      <p:sp>
        <p:nvSpPr>
          <p:cNvPr id="7" name="6 Rectángulo"/>
          <p:cNvSpPr/>
          <p:nvPr/>
        </p:nvSpPr>
        <p:spPr>
          <a:xfrm>
            <a:off x="249333" y="1865536"/>
            <a:ext cx="8366347" cy="3600986"/>
          </a:xfrm>
          <a:prstGeom prst="rect">
            <a:avLst/>
          </a:prstGeom>
          <a:ln>
            <a:noFill/>
          </a:ln>
        </p:spPr>
        <p:txBody>
          <a:bodyPr wrap="square">
            <a:spAutoFit/>
          </a:bodyPr>
          <a:lstStyle/>
          <a:p>
            <a:pPr marL="720725" indent="-720725" algn="just">
              <a:tabLst>
                <a:tab pos="720725" algn="l"/>
              </a:tabLst>
              <a:defRPr/>
            </a:pPr>
            <a:r>
              <a:rPr lang="es-MX" dirty="0" smtClean="0">
                <a:latin typeface="Arial" pitchFamily="34" charset="0"/>
                <a:cs typeface="Arial" pitchFamily="34" charset="0"/>
              </a:rPr>
              <a:t>70.4.3 El examen o exámenes de recuperación serán elaborados por el docente de la asignatura y contendrán los aprendizajes relevantes del bimestre o bimestres objeto de examen.  Será decisión el docente, determinar la aplicación de un examen de recuperación de asignatura por bimestre no acreditado o de un sólo examen de recuperación que considere los contenidos de más de un bimestre no acreditados.</a:t>
            </a:r>
          </a:p>
          <a:p>
            <a:pPr algn="just">
              <a:tabLst>
                <a:tab pos="449263" algn="l"/>
              </a:tabLst>
              <a:defRPr/>
            </a:pPr>
            <a:endParaRPr lang="es-MX" sz="1200" dirty="0" smtClean="0">
              <a:latin typeface="Arial" pitchFamily="34" charset="0"/>
              <a:cs typeface="Arial" pitchFamily="34" charset="0"/>
            </a:endParaRPr>
          </a:p>
          <a:p>
            <a:pPr marL="720725" indent="-720725" algn="just">
              <a:tabLst>
                <a:tab pos="803275" algn="l"/>
              </a:tabLst>
              <a:defRPr/>
            </a:pPr>
            <a:r>
              <a:rPr lang="es-MX" dirty="0" smtClean="0">
                <a:latin typeface="Arial" pitchFamily="34" charset="0"/>
                <a:cs typeface="Arial" pitchFamily="34" charset="0"/>
              </a:rPr>
              <a:t>70.4.4.	El examen o exámenes de recuperación, deberán ser aplicados 	en el momento que el alumno, el docente y en su caso, el tutor académico, lo consideren conveniente, siempre que ello sea 	antes de la evaluación del quinto bimestre o examen final que 	todo alumno deberá presentar. Únicamente podrán presentarse exámenes de recuperación de los primero cuatro bimestres.</a:t>
            </a:r>
            <a:endParaRPr lang="es-MX" dirty="0">
              <a:latin typeface="Arial" pitchFamily="34" charset="0"/>
              <a:cs typeface="Arial" pitchFamily="34" charset="0"/>
            </a:endParaRPr>
          </a:p>
        </p:txBody>
      </p:sp>
    </p:spTree>
    <p:extLst>
      <p:ext uri="{BB962C8B-B14F-4D97-AF65-F5344CB8AC3E}">
        <p14:creationId xmlns:p14="http://schemas.microsoft.com/office/powerpoint/2010/main" xmlns="" val="3121077557"/>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sharpenSoften amount="5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3" name="2 CuadroTexto"/>
          <p:cNvSpPr txBox="1"/>
          <p:nvPr/>
        </p:nvSpPr>
        <p:spPr>
          <a:xfrm>
            <a:off x="757644" y="1372848"/>
            <a:ext cx="5429796" cy="369332"/>
          </a:xfrm>
          <a:prstGeom prst="rect">
            <a:avLst/>
          </a:prstGeom>
          <a:ln>
            <a:solidFill>
              <a:schemeClr val="accent1"/>
            </a:solidFill>
          </a:ln>
        </p:spPr>
        <p:txBody>
          <a:bodyPr wrap="square">
            <a:spAutoFit/>
          </a:bodyPr>
          <a:lstStyle/>
          <a:p>
            <a:pPr algn="just">
              <a:defRPr/>
            </a:pPr>
            <a:r>
              <a:rPr lang="es-MX" b="1" dirty="0" smtClean="0">
                <a:latin typeface="Arial" pitchFamily="34" charset="0"/>
                <a:cs typeface="Arial" pitchFamily="34" charset="0"/>
              </a:rPr>
              <a:t>HOJA DE CONTROL ENTREGA- RECEPCIÓN</a:t>
            </a:r>
            <a:endParaRPr lang="es-MX" b="1" dirty="0">
              <a:latin typeface="Arial" pitchFamily="34" charset="0"/>
              <a:cs typeface="Arial" pitchFamily="34" charset="0"/>
            </a:endParaRPr>
          </a:p>
        </p:txBody>
      </p:sp>
      <p:sp>
        <p:nvSpPr>
          <p:cNvPr id="5" name="4 Rectángulo"/>
          <p:cNvSpPr/>
          <p:nvPr/>
        </p:nvSpPr>
        <p:spPr>
          <a:xfrm>
            <a:off x="497840" y="2256669"/>
            <a:ext cx="2712720" cy="2585323"/>
          </a:xfrm>
          <a:prstGeom prst="rect">
            <a:avLst/>
          </a:prstGeom>
          <a:ln>
            <a:solidFill>
              <a:schemeClr val="accent1"/>
            </a:solidFill>
          </a:ln>
        </p:spPr>
        <p:txBody>
          <a:bodyPr wrap="square">
            <a:spAutoFit/>
          </a:bodyPr>
          <a:lstStyle/>
          <a:p>
            <a:pPr algn="just"/>
            <a:r>
              <a:rPr lang="es-MX" dirty="0" smtClean="0">
                <a:latin typeface="Arial" pitchFamily="34" charset="0"/>
                <a:cs typeface="Arial" pitchFamily="34" charset="0"/>
              </a:rPr>
              <a:t>Revisar datos impresos en este formato y registrar los siguientes:</a:t>
            </a:r>
          </a:p>
          <a:p>
            <a:pPr algn="just"/>
            <a:endParaRPr lang="es-MX" dirty="0" smtClean="0">
              <a:latin typeface="Arial" pitchFamily="34" charset="0"/>
              <a:cs typeface="Arial" pitchFamily="34" charset="0"/>
            </a:endParaRPr>
          </a:p>
          <a:p>
            <a:pPr marL="342900" indent="-342900" algn="just">
              <a:buFont typeface="Wingdings" pitchFamily="2" charset="2"/>
              <a:buChar char="ü"/>
            </a:pPr>
            <a:r>
              <a:rPr lang="es-MX" dirty="0" smtClean="0">
                <a:latin typeface="Arial" pitchFamily="34" charset="0"/>
                <a:cs typeface="Arial" pitchFamily="34" charset="0"/>
              </a:rPr>
              <a:t>Teléfono</a:t>
            </a:r>
          </a:p>
          <a:p>
            <a:pPr marL="342900" indent="-342900" algn="just">
              <a:buFont typeface="Wingdings" pitchFamily="2" charset="2"/>
              <a:buChar char="ü"/>
            </a:pPr>
            <a:r>
              <a:rPr lang="es-MX" dirty="0" smtClean="0">
                <a:latin typeface="Arial" pitchFamily="34" charset="0"/>
                <a:cs typeface="Arial" pitchFamily="34" charset="0"/>
              </a:rPr>
              <a:t>Correo electrónico</a:t>
            </a:r>
          </a:p>
          <a:p>
            <a:pPr marL="342900" indent="-342900" algn="just">
              <a:buFont typeface="Wingdings" pitchFamily="2" charset="2"/>
              <a:buChar char="ü"/>
            </a:pPr>
            <a:r>
              <a:rPr lang="es-MX" dirty="0" smtClean="0">
                <a:latin typeface="Arial" pitchFamily="34" charset="0"/>
                <a:cs typeface="Arial" pitchFamily="34" charset="0"/>
              </a:rPr>
              <a:t>Nombre del Director</a:t>
            </a:r>
          </a:p>
          <a:p>
            <a:pPr marL="342900" indent="-342900" algn="just">
              <a:buFont typeface="Wingdings" pitchFamily="2" charset="2"/>
              <a:buChar char="ü"/>
            </a:pPr>
            <a:r>
              <a:rPr lang="es-MX" dirty="0" smtClean="0">
                <a:latin typeface="Arial" pitchFamily="34" charset="0"/>
                <a:cs typeface="Arial" pitchFamily="34" charset="0"/>
              </a:rPr>
              <a:t> Nombre del Subdirector.</a:t>
            </a:r>
            <a:endParaRPr lang="es-MX" dirty="0">
              <a:latin typeface="Arial" pitchFamily="34" charset="0"/>
              <a:cs typeface="Arial"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78874" y="2122170"/>
            <a:ext cx="4542896" cy="3562350"/>
          </a:xfrm>
          <a:prstGeom prst="rect">
            <a:avLst/>
          </a:prstGeom>
          <a:noFill/>
          <a:ln>
            <a:solidFill>
              <a:schemeClr val="accent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21077557"/>
      </p:ext>
    </p:extLst>
  </p:cSld>
  <p:clrMapOvr>
    <a:masterClrMapping/>
  </p:clrMapOvr>
  <p:transition>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sharpenSoften amount="5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4" name="Rectangle 12"/>
          <p:cNvSpPr>
            <a:spLocks noChangeArrowheads="1"/>
          </p:cNvSpPr>
          <p:nvPr/>
        </p:nvSpPr>
        <p:spPr bwMode="auto">
          <a:xfrm>
            <a:off x="571881" y="1358244"/>
            <a:ext cx="5100921" cy="430887"/>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algn="ctr">
              <a:defRPr/>
            </a:pPr>
            <a:r>
              <a:rPr lang="es-ES" sz="2200" b="1" dirty="0" smtClean="0">
                <a:latin typeface="Arial" pitchFamily="34" charset="0"/>
                <a:cs typeface="Arial" pitchFamily="34" charset="0"/>
              </a:rPr>
              <a:t>Calendario</a:t>
            </a:r>
            <a:r>
              <a:rPr lang="es-ES" sz="2200"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s-ES" sz="2200" b="1" dirty="0" smtClean="0">
                <a:latin typeface="Arial" pitchFamily="34" charset="0"/>
                <a:cs typeface="Arial" pitchFamily="34" charset="0"/>
              </a:rPr>
              <a:t>de Entrega-Recepción</a:t>
            </a:r>
            <a:endParaRPr lang="es-ES" sz="2200" b="1" dirty="0">
              <a:latin typeface="Arial" pitchFamily="34" charset="0"/>
              <a:cs typeface="Arial" pitchFamily="34"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78971" y="1920239"/>
            <a:ext cx="6336229" cy="4328161"/>
          </a:xfrm>
          <a:prstGeom prst="rect">
            <a:avLst/>
          </a:prstGeom>
          <a:noFill/>
          <a:ln>
            <a:solidFill>
              <a:schemeClr val="accent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21077557"/>
      </p:ext>
    </p:extLst>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sharpenSoften amount="5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2" name="1 Rectángulo"/>
          <p:cNvSpPr/>
          <p:nvPr/>
        </p:nvSpPr>
        <p:spPr>
          <a:xfrm>
            <a:off x="949936" y="2357430"/>
            <a:ext cx="7391424" cy="1938992"/>
          </a:xfrm>
          <a:prstGeom prst="rect">
            <a:avLst/>
          </a:prstGeom>
        </p:spPr>
        <p:txBody>
          <a:bodyPr wrap="square">
            <a:spAutoFit/>
          </a:bodyPr>
          <a:lstStyle/>
          <a:p>
            <a:pPr algn="just"/>
            <a:r>
              <a:rPr lang="es-ES" sz="2400" b="0" dirty="0" smtClean="0">
                <a:effectLst>
                  <a:outerShdw blurRad="38100" dist="38100" dir="2700000" algn="tl">
                    <a:srgbClr val="C0C0C0"/>
                  </a:outerShdw>
                </a:effectLst>
                <a:latin typeface="Arial" pitchFamily="34" charset="0"/>
                <a:cs typeface="Arial" pitchFamily="34" charset="0"/>
              </a:rPr>
              <a:t>Dar a conocer la normatividad vigente, así como regular el registro de alumnos que cursan los grados escolares de educación secundaria facilitando la continuidad de los mismos en el Sistema Educativo Nacional.	</a:t>
            </a:r>
            <a:endParaRPr lang="es-MX" sz="2400" b="0" dirty="0">
              <a:latin typeface="Arial" pitchFamily="34" charset="0"/>
              <a:cs typeface="Arial" pitchFamily="34" charset="0"/>
            </a:endParaRPr>
          </a:p>
        </p:txBody>
      </p:sp>
      <p:sp>
        <p:nvSpPr>
          <p:cNvPr id="3" name="2 CuadroTexto"/>
          <p:cNvSpPr txBox="1"/>
          <p:nvPr/>
        </p:nvSpPr>
        <p:spPr>
          <a:xfrm>
            <a:off x="1016000" y="1398574"/>
            <a:ext cx="2875280" cy="523220"/>
          </a:xfrm>
          <a:prstGeom prst="rect">
            <a:avLst/>
          </a:prstGeom>
          <a:noFill/>
        </p:spPr>
        <p:txBody>
          <a:bodyPr vert="horz" wrap="square">
            <a:spAutoFit/>
          </a:bodyPr>
          <a:lstStyle/>
          <a:p>
            <a:pPr>
              <a:defRPr/>
            </a:pPr>
            <a:r>
              <a:rPr lang="es-MX" sz="2800"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O B J E T I V O :</a:t>
            </a:r>
            <a:endParaRPr lang="es-MX" sz="2800" dirty="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39069196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sharpenSoften amount="5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5" name="4 Rectángulo"/>
          <p:cNvSpPr/>
          <p:nvPr/>
        </p:nvSpPr>
        <p:spPr>
          <a:xfrm>
            <a:off x="396240" y="1223585"/>
            <a:ext cx="5013960" cy="646331"/>
          </a:xfrm>
          <a:prstGeom prst="rect">
            <a:avLst/>
          </a:prstGeom>
          <a:ln>
            <a:solidFill>
              <a:schemeClr val="accent1"/>
            </a:solidFill>
          </a:ln>
        </p:spPr>
        <p:txBody>
          <a:bodyPr wrap="square">
            <a:spAutoFit/>
          </a:bodyPr>
          <a:lstStyle/>
          <a:p>
            <a:pPr algn="just">
              <a:defRPr/>
            </a:pPr>
            <a:r>
              <a:rPr lang="es-MX" b="1" dirty="0" smtClean="0">
                <a:latin typeface="Arial" pitchFamily="34" charset="0"/>
                <a:cs typeface="Arial" pitchFamily="34" charset="0"/>
              </a:rPr>
              <a:t>MÓDULO </a:t>
            </a:r>
            <a:r>
              <a:rPr lang="es-MX" b="1" dirty="0" smtClean="0">
                <a:latin typeface="Arial" pitchFamily="34" charset="0"/>
                <a:cs typeface="Arial" pitchFamily="34" charset="0"/>
              </a:rPr>
              <a:t>INTEGRAL DE CONTROL ESCOLAR PARA LA EDUCACIÓN BÁSICA</a:t>
            </a:r>
          </a:p>
        </p:txBody>
      </p:sp>
      <p:sp>
        <p:nvSpPr>
          <p:cNvPr id="2" name="1 CuadroTexto"/>
          <p:cNvSpPr txBox="1"/>
          <p:nvPr/>
        </p:nvSpPr>
        <p:spPr>
          <a:xfrm>
            <a:off x="812800" y="2331720"/>
            <a:ext cx="3352800" cy="646331"/>
          </a:xfrm>
          <a:prstGeom prst="rect">
            <a:avLst/>
          </a:prstGeom>
          <a:noFill/>
        </p:spPr>
        <p:txBody>
          <a:bodyPr wrap="square" rtlCol="0">
            <a:spAutoFit/>
          </a:bodyPr>
          <a:lstStyle/>
          <a:p>
            <a:r>
              <a:rPr lang="es-MX" dirty="0" smtClean="0"/>
              <a:t>PAGINA WEB: escolar.iebem.edu.mx/</a:t>
            </a:r>
            <a:r>
              <a:rPr lang="es-MX" dirty="0" err="1" smtClean="0"/>
              <a:t>MICEEB</a:t>
            </a:r>
            <a:r>
              <a:rPr lang="es-MX" dirty="0" smtClean="0"/>
              <a:t>/</a:t>
            </a:r>
            <a:endParaRPr lang="es-MX" dirty="0"/>
          </a:p>
        </p:txBody>
      </p:sp>
      <p:pic>
        <p:nvPicPr>
          <p:cNvPr id="4" name="Picture 2" descr="C:\Users\Iebem_2\Downloads\Logo MICEEB.jpg"/>
          <p:cNvPicPr>
            <a:picLocks noChangeAspect="1" noChangeArrowheads="1"/>
          </p:cNvPicPr>
          <p:nvPr/>
        </p:nvPicPr>
        <p:blipFill>
          <a:blip r:embed="rId4" cstate="print"/>
          <a:srcRect/>
          <a:stretch>
            <a:fillRect/>
          </a:stretch>
        </p:blipFill>
        <p:spPr bwMode="auto">
          <a:xfrm>
            <a:off x="5384483" y="1051560"/>
            <a:ext cx="1442721" cy="1082040"/>
          </a:xfrm>
          <a:prstGeom prst="rect">
            <a:avLst/>
          </a:prstGeom>
          <a:noFill/>
          <a:ln>
            <a:solidFill>
              <a:schemeClr val="accent1"/>
            </a:solidFill>
          </a:ln>
        </p:spPr>
      </p:pic>
      <p:pic>
        <p:nvPicPr>
          <p:cNvPr id="6" name="Picture 2"/>
          <p:cNvPicPr>
            <a:picLocks noChangeAspect="1" noChangeArrowheads="1"/>
          </p:cNvPicPr>
          <p:nvPr/>
        </p:nvPicPr>
        <p:blipFill>
          <a:blip r:embed="rId5"/>
          <a:srcRect/>
          <a:stretch>
            <a:fillRect/>
          </a:stretch>
        </p:blipFill>
        <p:spPr bwMode="auto">
          <a:xfrm>
            <a:off x="820420" y="3012759"/>
            <a:ext cx="3951211" cy="3372802"/>
          </a:xfrm>
          <a:prstGeom prst="rect">
            <a:avLst/>
          </a:prstGeom>
          <a:noFill/>
          <a:ln w="9525">
            <a:solidFill>
              <a:schemeClr val="accent1"/>
            </a:solidFill>
            <a:miter lim="800000"/>
            <a:headEnd/>
            <a:tailEnd/>
          </a:ln>
          <a:effec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087620" y="2286000"/>
            <a:ext cx="3090199" cy="40995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42670896"/>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sharpenSoften amount="5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5" name="4 Rectángulo"/>
          <p:cNvSpPr/>
          <p:nvPr/>
        </p:nvSpPr>
        <p:spPr>
          <a:xfrm>
            <a:off x="317308" y="1177865"/>
            <a:ext cx="5031932" cy="646331"/>
          </a:xfrm>
          <a:prstGeom prst="rect">
            <a:avLst/>
          </a:prstGeom>
          <a:ln>
            <a:solidFill>
              <a:schemeClr val="accent1"/>
            </a:solidFill>
          </a:ln>
        </p:spPr>
        <p:txBody>
          <a:bodyPr wrap="square">
            <a:spAutoFit/>
          </a:bodyPr>
          <a:lstStyle/>
          <a:p>
            <a:pPr algn="just">
              <a:defRPr/>
            </a:pPr>
            <a:r>
              <a:rPr lang="es-MX" b="1" i="1" dirty="0" smtClean="0">
                <a:latin typeface="Arial" pitchFamily="34" charset="0"/>
                <a:cs typeface="Arial" pitchFamily="34" charset="0"/>
              </a:rPr>
              <a:t>MÓDULO </a:t>
            </a:r>
            <a:r>
              <a:rPr lang="es-MX" b="1" i="1" dirty="0" smtClean="0">
                <a:latin typeface="Arial" pitchFamily="34" charset="0"/>
                <a:cs typeface="Arial" pitchFamily="34" charset="0"/>
              </a:rPr>
              <a:t>INTEGRAL DE CONTROL ESCOLAR PARA LA EDUCACIÓN BÁSICA</a:t>
            </a:r>
          </a:p>
        </p:txBody>
      </p:sp>
      <p:sp>
        <p:nvSpPr>
          <p:cNvPr id="9" name="8 CuadroTexto"/>
          <p:cNvSpPr txBox="1"/>
          <p:nvPr/>
        </p:nvSpPr>
        <p:spPr>
          <a:xfrm>
            <a:off x="335280" y="1920241"/>
            <a:ext cx="4983480" cy="353943"/>
          </a:xfrm>
          <a:prstGeom prst="rect">
            <a:avLst/>
          </a:prstGeom>
          <a:noFill/>
        </p:spPr>
        <p:txBody>
          <a:bodyPr wrap="square" rtlCol="0">
            <a:spAutoFit/>
          </a:bodyPr>
          <a:lstStyle/>
          <a:p>
            <a:r>
              <a:rPr lang="es-MX" sz="1700" b="1" i="1" dirty="0" smtClean="0">
                <a:latin typeface="Arial" pitchFamily="34" charset="0"/>
                <a:cs typeface="Arial" pitchFamily="34" charset="0"/>
              </a:rPr>
              <a:t>NOTIFICACIÓN DE USUARIO Y CONTRASEÑA</a:t>
            </a:r>
            <a:endParaRPr lang="es-MX" sz="1700" b="1" i="1" dirty="0">
              <a:latin typeface="Arial" pitchFamily="34" charset="0"/>
              <a:cs typeface="Arial" pitchFamily="34" charset="0"/>
            </a:endParaRPr>
          </a:p>
        </p:txBody>
      </p:sp>
      <p:sp>
        <p:nvSpPr>
          <p:cNvPr id="11" name="10 CuadroTexto"/>
          <p:cNvSpPr txBox="1"/>
          <p:nvPr/>
        </p:nvSpPr>
        <p:spPr>
          <a:xfrm>
            <a:off x="792480" y="2301240"/>
            <a:ext cx="2484120" cy="369332"/>
          </a:xfrm>
          <a:prstGeom prst="rect">
            <a:avLst/>
          </a:prstGeom>
          <a:noFill/>
          <a:ln>
            <a:solidFill>
              <a:schemeClr val="accent1"/>
            </a:solidFill>
          </a:ln>
        </p:spPr>
        <p:txBody>
          <a:bodyPr wrap="square" rtlCol="0">
            <a:spAutoFit/>
          </a:bodyPr>
          <a:lstStyle/>
          <a:p>
            <a:r>
              <a:rPr lang="es-MX" dirty="0" smtClean="0"/>
              <a:t>CADA DIRECTOR RECIBE</a:t>
            </a:r>
            <a:endParaRPr lang="es-MX" dirty="0"/>
          </a:p>
        </p:txBody>
      </p:sp>
      <p:cxnSp>
        <p:nvCxnSpPr>
          <p:cNvPr id="13" name="12 Conector recto de flecha"/>
          <p:cNvCxnSpPr>
            <a:stCxn id="11" idx="3"/>
            <a:endCxn id="16" idx="1"/>
          </p:cNvCxnSpPr>
          <p:nvPr/>
        </p:nvCxnSpPr>
        <p:spPr>
          <a:xfrm flipV="1">
            <a:off x="3276600" y="2476500"/>
            <a:ext cx="1249680" cy="9406"/>
          </a:xfrm>
          <a:prstGeom prst="straightConnector1">
            <a:avLst/>
          </a:prstGeom>
          <a:ln>
            <a:solidFill>
              <a:srgbClr val="FF0000"/>
            </a:solidFill>
            <a:tailEnd type="arrow"/>
          </a:ln>
        </p:spPr>
        <p:style>
          <a:lnRef idx="3">
            <a:schemeClr val="accent5"/>
          </a:lnRef>
          <a:fillRef idx="0">
            <a:schemeClr val="accent5"/>
          </a:fillRef>
          <a:effectRef idx="2">
            <a:schemeClr val="accent5"/>
          </a:effectRef>
          <a:fontRef idx="minor">
            <a:schemeClr val="tx1"/>
          </a:fontRef>
        </p:style>
      </p:cxnSp>
      <p:sp>
        <p:nvSpPr>
          <p:cNvPr id="16" name="15 CuadroTexto"/>
          <p:cNvSpPr txBox="1"/>
          <p:nvPr/>
        </p:nvSpPr>
        <p:spPr>
          <a:xfrm>
            <a:off x="4526280" y="2286000"/>
            <a:ext cx="2788920" cy="381000"/>
          </a:xfrm>
          <a:prstGeom prst="rect">
            <a:avLst/>
          </a:prstGeom>
          <a:noFill/>
          <a:ln>
            <a:solidFill>
              <a:schemeClr val="accent1"/>
            </a:solidFill>
          </a:ln>
        </p:spPr>
        <p:txBody>
          <a:bodyPr wrap="square" rtlCol="0">
            <a:spAutoFit/>
          </a:bodyPr>
          <a:lstStyle/>
          <a:p>
            <a:r>
              <a:rPr lang="es-MX" dirty="0" smtClean="0"/>
              <a:t>Y FIRMA DE CONFORMIDAD</a:t>
            </a:r>
            <a:endParaRPr lang="es-MX" dirty="0"/>
          </a:p>
        </p:txBody>
      </p:sp>
      <p:sp>
        <p:nvSpPr>
          <p:cNvPr id="17" name="16 Rectángulo redondeado"/>
          <p:cNvSpPr/>
          <p:nvPr/>
        </p:nvSpPr>
        <p:spPr>
          <a:xfrm>
            <a:off x="1066800" y="3642360"/>
            <a:ext cx="2179320" cy="6248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w="19050">
                <a:solidFill>
                  <a:schemeClr val="tx1"/>
                </a:solidFill>
              </a:ln>
            </a:endParaRPr>
          </a:p>
        </p:txBody>
      </p:sp>
      <p:sp>
        <p:nvSpPr>
          <p:cNvPr id="19" name="18 CuadroTexto"/>
          <p:cNvSpPr txBox="1"/>
          <p:nvPr/>
        </p:nvSpPr>
        <p:spPr>
          <a:xfrm>
            <a:off x="312738" y="4831080"/>
            <a:ext cx="8435022" cy="1569660"/>
          </a:xfrm>
          <a:prstGeom prst="rect">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sz="1600" b="1" dirty="0" smtClean="0">
                <a:latin typeface="Arial" pitchFamily="34" charset="0"/>
                <a:cs typeface="Arial" pitchFamily="34" charset="0"/>
              </a:rPr>
              <a:t>NOTA: ACEPTO QUE LA INFORMACIÓN QUE SE CAPTURA ES BAJO MI RESPONSABILIDAD, EN CASO DE EXTRAVÍO NOTIFICARÉ AL ÁREA DE BASE DE DATOS DEL DEPARTAMENTO DE REGISTRO Y CERTIFICACIÓN DEL </a:t>
            </a:r>
            <a:r>
              <a:rPr lang="es-MX" sz="1600" b="1" dirty="0" err="1" smtClean="0">
                <a:latin typeface="Arial" pitchFamily="34" charset="0"/>
                <a:cs typeface="Arial" pitchFamily="34" charset="0"/>
              </a:rPr>
              <a:t>IEBEM</a:t>
            </a:r>
            <a:r>
              <a:rPr lang="es-MX" sz="1600" b="1" dirty="0" smtClean="0">
                <a:latin typeface="Arial" pitchFamily="34" charset="0"/>
                <a:cs typeface="Arial" pitchFamily="34" charset="0"/>
              </a:rPr>
              <a:t> AL TEL: (777) 3 171688 EXT. 329, TEL DIRECTO: (777) 102-01-12 DONDE SE ME ENTREGARÁ UN NÚMERO DE REPORTE CON FECHA Y HORA DEL BLOQUEO PARA EVITAR MAL USO Y SE PROPORCIONE UNA NUEVA CONTRASEÑA</a:t>
            </a:r>
            <a:endParaRPr lang="es-MX" sz="1600" b="1" dirty="0">
              <a:latin typeface="Arial" pitchFamily="34" charset="0"/>
              <a:cs typeface="Arial" pitchFamily="34" charset="0"/>
            </a:endParaRPr>
          </a:p>
        </p:txBody>
      </p:sp>
      <p:pic>
        <p:nvPicPr>
          <p:cNvPr id="12" name="Picture 2" descr="C:\Users\Iebem_2\Downloads\Logo MICEEB.jpg"/>
          <p:cNvPicPr>
            <a:picLocks noChangeAspect="1" noChangeArrowheads="1"/>
          </p:cNvPicPr>
          <p:nvPr/>
        </p:nvPicPr>
        <p:blipFill>
          <a:blip r:embed="rId4" cstate="print"/>
          <a:srcRect/>
          <a:stretch>
            <a:fillRect/>
          </a:stretch>
        </p:blipFill>
        <p:spPr bwMode="auto">
          <a:xfrm>
            <a:off x="5369243" y="975360"/>
            <a:ext cx="1442721" cy="1082040"/>
          </a:xfrm>
          <a:prstGeom prst="rect">
            <a:avLst/>
          </a:prstGeom>
          <a:noFill/>
          <a:ln>
            <a:solidFill>
              <a:schemeClr val="accent1"/>
            </a:solidFill>
          </a:ln>
        </p:spPr>
      </p:pic>
      <p:pic>
        <p:nvPicPr>
          <p:cNvPr id="2051" name="Picture 3"/>
          <p:cNvPicPr>
            <a:picLocks noChangeAspect="1" noChangeArrowheads="1"/>
          </p:cNvPicPr>
          <p:nvPr/>
        </p:nvPicPr>
        <p:blipFill>
          <a:blip r:embed="rId5"/>
          <a:srcRect/>
          <a:stretch>
            <a:fillRect/>
          </a:stretch>
        </p:blipFill>
        <p:spPr bwMode="auto">
          <a:xfrm>
            <a:off x="460692" y="2737229"/>
            <a:ext cx="3669348" cy="1654879"/>
          </a:xfrm>
          <a:prstGeom prst="rect">
            <a:avLst/>
          </a:prstGeom>
          <a:noFill/>
          <a:ln w="9525">
            <a:solidFill>
              <a:schemeClr val="accent1"/>
            </a:solidFill>
            <a:miter lim="800000"/>
            <a:headEnd/>
            <a:tailEnd/>
          </a:ln>
          <a:effectLst/>
        </p:spPr>
      </p:pic>
      <p:pic>
        <p:nvPicPr>
          <p:cNvPr id="2052" name="Picture 4"/>
          <p:cNvPicPr>
            <a:picLocks noChangeAspect="1" noChangeArrowheads="1"/>
          </p:cNvPicPr>
          <p:nvPr/>
        </p:nvPicPr>
        <p:blipFill>
          <a:blip r:embed="rId6"/>
          <a:srcRect/>
          <a:stretch>
            <a:fillRect/>
          </a:stretch>
        </p:blipFill>
        <p:spPr bwMode="auto">
          <a:xfrm>
            <a:off x="4449763" y="2781197"/>
            <a:ext cx="3566477" cy="1653643"/>
          </a:xfrm>
          <a:prstGeom prst="rect">
            <a:avLst/>
          </a:prstGeom>
          <a:noFill/>
          <a:ln w="9525">
            <a:solidFill>
              <a:schemeClr val="accent1"/>
            </a:solidFill>
            <a:miter lim="800000"/>
            <a:headEnd/>
            <a:tailEnd/>
          </a:ln>
          <a:effectLst/>
        </p:spPr>
      </p:pic>
      <p:cxnSp>
        <p:nvCxnSpPr>
          <p:cNvPr id="24" name="23 Conector recto de flecha"/>
          <p:cNvCxnSpPr/>
          <p:nvPr/>
        </p:nvCxnSpPr>
        <p:spPr>
          <a:xfrm flipV="1">
            <a:off x="4663440" y="4328160"/>
            <a:ext cx="731520" cy="474226"/>
          </a:xfrm>
          <a:prstGeom prst="straightConnector1">
            <a:avLst/>
          </a:prstGeom>
          <a:ln>
            <a:solidFill>
              <a:srgbClr val="FF0000"/>
            </a:solidFill>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xmlns="" val="642670896"/>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sharpenSoften amount="5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4" name="CuadroTexto 3"/>
          <p:cNvSpPr txBox="1"/>
          <p:nvPr/>
        </p:nvSpPr>
        <p:spPr>
          <a:xfrm>
            <a:off x="4842457" y="2552807"/>
            <a:ext cx="3861337" cy="2585323"/>
          </a:xfrm>
          <a:prstGeom prst="rect">
            <a:avLst/>
          </a:prstGeom>
          <a:noFill/>
        </p:spPr>
        <p:txBody>
          <a:bodyPr wrap="square" rtlCol="0">
            <a:spAutoFit/>
          </a:bodyPr>
          <a:lstStyle/>
          <a:p>
            <a:pPr algn="just"/>
            <a:r>
              <a:rPr lang="es-MX" dirty="0" smtClean="0"/>
              <a:t>Para esta primara revisión contendrá los alumnos del ciclo escolar 2013-2014, que se han promovido al siguiente año de forma automática.</a:t>
            </a:r>
          </a:p>
          <a:p>
            <a:pPr algn="just"/>
            <a:endParaRPr lang="es-MX" dirty="0"/>
          </a:p>
          <a:p>
            <a:pPr algn="just"/>
            <a:r>
              <a:rPr lang="es-MX" dirty="0" smtClean="0"/>
              <a:t>Así como también las escuelas que no cuentan con doble turno contendrán a los alumnos que fueron preinscritos en el mes de febrero.  </a:t>
            </a:r>
            <a:endParaRPr lang="es-MX" dirty="0"/>
          </a:p>
        </p:txBody>
      </p:sp>
      <p:pic>
        <p:nvPicPr>
          <p:cNvPr id="5" name="Imagen 4"/>
          <p:cNvPicPr>
            <a:picLocks noChangeAspect="1"/>
          </p:cNvPicPr>
          <p:nvPr/>
        </p:nvPicPr>
        <p:blipFill>
          <a:blip r:embed="rId4"/>
          <a:stretch>
            <a:fillRect/>
          </a:stretch>
        </p:blipFill>
        <p:spPr>
          <a:xfrm>
            <a:off x="288685" y="2663994"/>
            <a:ext cx="4412104" cy="2361893"/>
          </a:xfrm>
          <a:prstGeom prst="rect">
            <a:avLst/>
          </a:prstGeom>
        </p:spPr>
      </p:pic>
      <p:sp>
        <p:nvSpPr>
          <p:cNvPr id="6" name="5 Rectángulo"/>
          <p:cNvSpPr/>
          <p:nvPr/>
        </p:nvSpPr>
        <p:spPr>
          <a:xfrm>
            <a:off x="454468" y="1375985"/>
            <a:ext cx="5031932" cy="646331"/>
          </a:xfrm>
          <a:prstGeom prst="rect">
            <a:avLst/>
          </a:prstGeom>
          <a:ln>
            <a:solidFill>
              <a:schemeClr val="accent1"/>
            </a:solidFill>
          </a:ln>
        </p:spPr>
        <p:txBody>
          <a:bodyPr wrap="square">
            <a:spAutoFit/>
          </a:bodyPr>
          <a:lstStyle/>
          <a:p>
            <a:pPr algn="just">
              <a:defRPr/>
            </a:pPr>
            <a:r>
              <a:rPr lang="es-MX" b="1" dirty="0" smtClean="0">
                <a:latin typeface="Arial" pitchFamily="34" charset="0"/>
                <a:cs typeface="Arial" pitchFamily="34" charset="0"/>
              </a:rPr>
              <a:t>MÓDULO </a:t>
            </a:r>
            <a:r>
              <a:rPr lang="es-MX" b="1" dirty="0" smtClean="0">
                <a:latin typeface="Arial" pitchFamily="34" charset="0"/>
                <a:cs typeface="Arial" pitchFamily="34" charset="0"/>
              </a:rPr>
              <a:t>INTEGRAL DE CONTROL ESCOLAR PARA LA EDUCACIÓN BÁSICA</a:t>
            </a:r>
          </a:p>
        </p:txBody>
      </p:sp>
      <p:pic>
        <p:nvPicPr>
          <p:cNvPr id="7" name="Picture 2" descr="C:\Users\Iebem_2\Downloads\Logo MICEEB.jpg"/>
          <p:cNvPicPr>
            <a:picLocks noChangeAspect="1" noChangeArrowheads="1"/>
          </p:cNvPicPr>
          <p:nvPr/>
        </p:nvPicPr>
        <p:blipFill>
          <a:blip r:embed="rId5" cstate="print"/>
          <a:srcRect/>
          <a:stretch>
            <a:fillRect/>
          </a:stretch>
        </p:blipFill>
        <p:spPr bwMode="auto">
          <a:xfrm>
            <a:off x="5506403" y="1219200"/>
            <a:ext cx="1442721" cy="1082040"/>
          </a:xfrm>
          <a:prstGeom prst="rect">
            <a:avLst/>
          </a:prstGeom>
          <a:noFill/>
          <a:ln>
            <a:solidFill>
              <a:schemeClr val="accent1"/>
            </a:solidFill>
          </a:ln>
        </p:spPr>
      </p:pic>
    </p:spTree>
    <p:extLst>
      <p:ext uri="{BB962C8B-B14F-4D97-AF65-F5344CB8AC3E}">
        <p14:creationId xmlns:p14="http://schemas.microsoft.com/office/powerpoint/2010/main" xmlns="" val="675909487"/>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322978" y="2413895"/>
            <a:ext cx="8377238" cy="369332"/>
          </a:xfrm>
          <a:prstGeom prst="rect">
            <a:avLst/>
          </a:prstGeom>
          <a:noFill/>
        </p:spPr>
        <p:txBody>
          <a:bodyPr wrap="square" rtlCol="0">
            <a:spAutoFit/>
          </a:bodyPr>
          <a:lstStyle/>
          <a:p>
            <a:pPr algn="just"/>
            <a:r>
              <a:rPr lang="es-MX" b="1" dirty="0" smtClean="0">
                <a:latin typeface="Arial Narrow" panose="020B0606020202030204" pitchFamily="34" charset="0"/>
              </a:rPr>
              <a:t>ESCUELAS DE DOBLE TURNO</a:t>
            </a:r>
            <a:r>
              <a:rPr lang="es-MX" dirty="0" smtClean="0">
                <a:latin typeface="Arial Narrow" panose="020B0606020202030204" pitchFamily="34" charset="0"/>
              </a:rPr>
              <a:t> PARA INGRESAR ALUMNOS DE PRIMER GRADO AL </a:t>
            </a:r>
            <a:r>
              <a:rPr lang="es-MX" dirty="0" err="1" smtClean="0">
                <a:latin typeface="Arial Narrow" panose="020B0606020202030204" pitchFamily="34" charset="0"/>
              </a:rPr>
              <a:t>MICEEB</a:t>
            </a:r>
            <a:endParaRPr lang="es-MX" dirty="0">
              <a:latin typeface="Arial Narrow" panose="020B0606020202030204" pitchFamily="34" charset="0"/>
            </a:endParaRPr>
          </a:p>
        </p:txBody>
      </p:sp>
      <p:sp>
        <p:nvSpPr>
          <p:cNvPr id="4" name="1 CuadroTexto"/>
          <p:cNvSpPr txBox="1"/>
          <p:nvPr/>
        </p:nvSpPr>
        <p:spPr>
          <a:xfrm>
            <a:off x="320830" y="3260464"/>
            <a:ext cx="8377238" cy="1785104"/>
          </a:xfrm>
          <a:prstGeom prst="rect">
            <a:avLst/>
          </a:prstGeom>
          <a:noFill/>
        </p:spPr>
        <p:txBody>
          <a:bodyPr wrap="square" rtlCol="0">
            <a:spAutoFit/>
          </a:bodyPr>
          <a:lstStyle/>
          <a:p>
            <a:pPr marL="285750" indent="-285750" algn="just">
              <a:buFont typeface="Wingdings" panose="05000000000000000000" pitchFamily="2" charset="2"/>
              <a:buChar char="ü"/>
            </a:pPr>
            <a:r>
              <a:rPr lang="es-MX" dirty="0" smtClean="0">
                <a:latin typeface="Arial Narrow" panose="020B0606020202030204" pitchFamily="34" charset="0"/>
              </a:rPr>
              <a:t>Se proporcionará a la escuela un archivo de Excel con los alumnos preinscritos en el mes de febrero  </a:t>
            </a:r>
          </a:p>
          <a:p>
            <a:pPr algn="just"/>
            <a:endParaRPr lang="es-MX" dirty="0">
              <a:latin typeface="Arial Narrow" panose="020B0606020202030204" pitchFamily="34" charset="0"/>
            </a:endParaRPr>
          </a:p>
          <a:p>
            <a:pPr marL="285750" indent="-285750" algn="just">
              <a:buFont typeface="Wingdings" panose="05000000000000000000" pitchFamily="2" charset="2"/>
              <a:buChar char="ü"/>
            </a:pPr>
            <a:r>
              <a:rPr lang="es-MX" dirty="0" smtClean="0">
                <a:latin typeface="Arial Narrow" panose="020B0606020202030204" pitchFamily="34" charset="0"/>
              </a:rPr>
              <a:t>Deberán de eliminar los alumnos que no se encuentran inscritos en el plantel, así mismo podrán agregar a los alumnos de 1°,  2° y  3° grado que estén omitidos en el </a:t>
            </a:r>
            <a:r>
              <a:rPr lang="es-MX" i="1" dirty="0" err="1" smtClean="0"/>
              <a:t>MICEEB</a:t>
            </a:r>
            <a:r>
              <a:rPr lang="es-MX" dirty="0" smtClean="0">
                <a:latin typeface="Arial Narrow" panose="020B0606020202030204" pitchFamily="34" charset="0"/>
              </a:rPr>
              <a:t>.  </a:t>
            </a:r>
          </a:p>
          <a:p>
            <a:pPr algn="just"/>
            <a:r>
              <a:rPr lang="es-MX" dirty="0" smtClean="0">
                <a:latin typeface="Arial Narrow" panose="020B0606020202030204" pitchFamily="34" charset="0"/>
              </a:rPr>
              <a:t>  </a:t>
            </a:r>
            <a:endParaRPr lang="es-MX" dirty="0">
              <a:latin typeface="Arial Narrow" panose="020B0606020202030204" pitchFamily="34" charset="0"/>
            </a:endParaRPr>
          </a:p>
        </p:txBody>
      </p:sp>
      <p:sp>
        <p:nvSpPr>
          <p:cNvPr id="5" name="4 Rectángulo"/>
          <p:cNvSpPr/>
          <p:nvPr/>
        </p:nvSpPr>
        <p:spPr>
          <a:xfrm>
            <a:off x="500188" y="1254065"/>
            <a:ext cx="5031932" cy="646331"/>
          </a:xfrm>
          <a:prstGeom prst="rect">
            <a:avLst/>
          </a:prstGeom>
          <a:ln>
            <a:solidFill>
              <a:schemeClr val="accent1"/>
            </a:solidFill>
          </a:ln>
        </p:spPr>
        <p:txBody>
          <a:bodyPr wrap="square">
            <a:spAutoFit/>
          </a:bodyPr>
          <a:lstStyle/>
          <a:p>
            <a:pPr algn="just">
              <a:defRPr/>
            </a:pPr>
            <a:r>
              <a:rPr lang="es-MX" b="1" dirty="0" smtClean="0">
                <a:latin typeface="Arial" pitchFamily="34" charset="0"/>
                <a:cs typeface="Arial" pitchFamily="34" charset="0"/>
              </a:rPr>
              <a:t>MÓDULO </a:t>
            </a:r>
            <a:r>
              <a:rPr lang="es-MX" b="1" dirty="0" smtClean="0">
                <a:latin typeface="Arial" pitchFamily="34" charset="0"/>
                <a:cs typeface="Arial" pitchFamily="34" charset="0"/>
              </a:rPr>
              <a:t>INTEGRAL DE CONTROL ESCOLAR PARA LA EDUCACIÓN BÁSICA</a:t>
            </a:r>
          </a:p>
        </p:txBody>
      </p:sp>
      <p:pic>
        <p:nvPicPr>
          <p:cNvPr id="6" name="Picture 2" descr="C:\Users\Iebem_2\Downloads\Logo MICEEB.jpg"/>
          <p:cNvPicPr>
            <a:picLocks noChangeAspect="1" noChangeArrowheads="1"/>
          </p:cNvPicPr>
          <p:nvPr/>
        </p:nvPicPr>
        <p:blipFill>
          <a:blip r:embed="rId2" cstate="print"/>
          <a:srcRect/>
          <a:stretch>
            <a:fillRect/>
          </a:stretch>
        </p:blipFill>
        <p:spPr bwMode="auto">
          <a:xfrm>
            <a:off x="5552123" y="1097280"/>
            <a:ext cx="1442721" cy="1082040"/>
          </a:xfrm>
          <a:prstGeom prst="rect">
            <a:avLst/>
          </a:prstGeom>
          <a:noFill/>
          <a:ln>
            <a:solidFill>
              <a:schemeClr val="accent1"/>
            </a:solidFill>
          </a:ln>
        </p:spPr>
      </p:pic>
    </p:spTree>
    <p:extLst>
      <p:ext uri="{BB962C8B-B14F-4D97-AF65-F5344CB8AC3E}">
        <p14:creationId xmlns:p14="http://schemas.microsoft.com/office/powerpoint/2010/main" xmlns="" val="152039366"/>
      </p:ext>
    </p:extLst>
  </p:cSld>
  <p:clrMapOvr>
    <a:masterClrMapping/>
  </p:clrMapOvr>
  <p:transition>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311714" y="2832122"/>
            <a:ext cx="7587590" cy="3547861"/>
          </a:xfrm>
          <a:prstGeom prst="rect">
            <a:avLst/>
          </a:prstGeom>
        </p:spPr>
      </p:pic>
      <p:cxnSp>
        <p:nvCxnSpPr>
          <p:cNvPr id="8" name="Conector recto de flecha 7"/>
          <p:cNvCxnSpPr/>
          <p:nvPr/>
        </p:nvCxnSpPr>
        <p:spPr>
          <a:xfrm flipV="1">
            <a:off x="759854" y="3567449"/>
            <a:ext cx="811369" cy="50227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9" name="Rectángulo 8"/>
          <p:cNvSpPr/>
          <p:nvPr/>
        </p:nvSpPr>
        <p:spPr>
          <a:xfrm>
            <a:off x="0" y="4063016"/>
            <a:ext cx="1311714" cy="2240923"/>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smtClean="0"/>
              <a:t>Después del CCT agregar el turno del plantel.</a:t>
            </a:r>
          </a:p>
          <a:p>
            <a:pPr algn="ctr"/>
            <a:endParaRPr lang="es-MX" dirty="0"/>
          </a:p>
          <a:p>
            <a:pPr algn="ctr"/>
            <a:r>
              <a:rPr lang="es-MX" dirty="0" smtClean="0"/>
              <a:t>Ejemplo: </a:t>
            </a:r>
            <a:r>
              <a:rPr lang="es-MX" sz="1200" dirty="0" smtClean="0"/>
              <a:t>17DES0001P100</a:t>
            </a:r>
            <a:endParaRPr lang="es-MX" dirty="0"/>
          </a:p>
        </p:txBody>
      </p:sp>
      <p:sp>
        <p:nvSpPr>
          <p:cNvPr id="11" name="1 CuadroTexto"/>
          <p:cNvSpPr txBox="1"/>
          <p:nvPr/>
        </p:nvSpPr>
        <p:spPr>
          <a:xfrm>
            <a:off x="322978" y="2109095"/>
            <a:ext cx="8377238" cy="646331"/>
          </a:xfrm>
          <a:prstGeom prst="rect">
            <a:avLst/>
          </a:prstGeom>
          <a:noFill/>
        </p:spPr>
        <p:txBody>
          <a:bodyPr wrap="square" rtlCol="0">
            <a:spAutoFit/>
          </a:bodyPr>
          <a:lstStyle/>
          <a:p>
            <a:pPr algn="just"/>
            <a:r>
              <a:rPr lang="es-MX" b="1" dirty="0" smtClean="0">
                <a:latin typeface="Arial Narrow" panose="020B0606020202030204" pitchFamily="34" charset="0"/>
              </a:rPr>
              <a:t>NOTA:</a:t>
            </a:r>
            <a:r>
              <a:rPr lang="es-MX" dirty="0" smtClean="0">
                <a:latin typeface="Arial Narrow" panose="020B0606020202030204" pitchFamily="34" charset="0"/>
              </a:rPr>
              <a:t> </a:t>
            </a:r>
            <a:r>
              <a:rPr lang="es-MX" sz="1600" dirty="0">
                <a:latin typeface="Arial Narrow" panose="020B0606020202030204" pitchFamily="34" charset="0"/>
              </a:rPr>
              <a:t>P</a:t>
            </a:r>
            <a:r>
              <a:rPr lang="es-MX" sz="1600" dirty="0" smtClean="0">
                <a:latin typeface="Arial Narrow" panose="020B0606020202030204" pitchFamily="34" charset="0"/>
              </a:rPr>
              <a:t>ara ingresar alumnos de primer grado al </a:t>
            </a:r>
            <a:r>
              <a:rPr lang="es-MX" sz="1600" i="1" dirty="0" err="1" smtClean="0"/>
              <a:t>MICEEB</a:t>
            </a:r>
            <a:r>
              <a:rPr lang="es-MX" sz="1600" dirty="0" smtClean="0">
                <a:latin typeface="Arial Narrow" panose="020B0606020202030204" pitchFamily="34" charset="0"/>
              </a:rPr>
              <a:t> con el archivo de Excel debe de estar los datos con la siguiente estructura  </a:t>
            </a:r>
            <a:r>
              <a:rPr lang="es-MX" dirty="0" smtClean="0">
                <a:latin typeface="Arial Narrow" panose="020B0606020202030204" pitchFamily="34" charset="0"/>
              </a:rPr>
              <a:t> </a:t>
            </a:r>
            <a:endParaRPr lang="es-MX" dirty="0">
              <a:latin typeface="Arial Narrow" panose="020B0606020202030204" pitchFamily="34" charset="0"/>
            </a:endParaRPr>
          </a:p>
        </p:txBody>
      </p:sp>
      <p:cxnSp>
        <p:nvCxnSpPr>
          <p:cNvPr id="14" name="Conector recto de flecha 13"/>
          <p:cNvCxnSpPr/>
          <p:nvPr/>
        </p:nvCxnSpPr>
        <p:spPr>
          <a:xfrm flipH="1">
            <a:off x="3443428" y="3091202"/>
            <a:ext cx="1585881" cy="68230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6" name="Rectángulo 15"/>
          <p:cNvSpPr/>
          <p:nvPr/>
        </p:nvSpPr>
        <p:spPr>
          <a:xfrm>
            <a:off x="5029308" y="2648603"/>
            <a:ext cx="3330153" cy="52131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smtClean="0"/>
              <a:t>Agregar grupo a los alumno</a:t>
            </a:r>
          </a:p>
        </p:txBody>
      </p:sp>
      <p:sp>
        <p:nvSpPr>
          <p:cNvPr id="12" name="11 Rectángulo"/>
          <p:cNvSpPr/>
          <p:nvPr/>
        </p:nvSpPr>
        <p:spPr>
          <a:xfrm>
            <a:off x="469708" y="1208345"/>
            <a:ext cx="5031932" cy="646331"/>
          </a:xfrm>
          <a:prstGeom prst="rect">
            <a:avLst/>
          </a:prstGeom>
          <a:ln>
            <a:solidFill>
              <a:schemeClr val="accent1"/>
            </a:solidFill>
          </a:ln>
        </p:spPr>
        <p:txBody>
          <a:bodyPr wrap="square">
            <a:spAutoFit/>
          </a:bodyPr>
          <a:lstStyle/>
          <a:p>
            <a:pPr algn="just">
              <a:defRPr/>
            </a:pPr>
            <a:r>
              <a:rPr lang="es-MX" b="1" dirty="0" smtClean="0">
                <a:latin typeface="Arial" pitchFamily="34" charset="0"/>
                <a:cs typeface="Arial" pitchFamily="34" charset="0"/>
              </a:rPr>
              <a:t>MÓDULO </a:t>
            </a:r>
            <a:r>
              <a:rPr lang="es-MX" b="1" dirty="0" smtClean="0">
                <a:latin typeface="Arial" pitchFamily="34" charset="0"/>
                <a:cs typeface="Arial" pitchFamily="34" charset="0"/>
              </a:rPr>
              <a:t>INTEGRAL DE CONTROL ESCOLAR PARA LA EDUCACIÓN BÁSICA</a:t>
            </a:r>
          </a:p>
        </p:txBody>
      </p:sp>
      <p:pic>
        <p:nvPicPr>
          <p:cNvPr id="13" name="Picture 2" descr="C:\Users\Iebem_2\Downloads\Logo MICEEB.jpg"/>
          <p:cNvPicPr>
            <a:picLocks noChangeAspect="1" noChangeArrowheads="1"/>
          </p:cNvPicPr>
          <p:nvPr/>
        </p:nvPicPr>
        <p:blipFill>
          <a:blip r:embed="rId3" cstate="print"/>
          <a:srcRect/>
          <a:stretch>
            <a:fillRect/>
          </a:stretch>
        </p:blipFill>
        <p:spPr bwMode="auto">
          <a:xfrm>
            <a:off x="5521643" y="1051560"/>
            <a:ext cx="1442721" cy="1082040"/>
          </a:xfrm>
          <a:prstGeom prst="rect">
            <a:avLst/>
          </a:prstGeom>
          <a:noFill/>
          <a:ln>
            <a:solidFill>
              <a:schemeClr val="accent1"/>
            </a:solidFill>
          </a:ln>
        </p:spPr>
      </p:pic>
    </p:spTree>
    <p:extLst>
      <p:ext uri="{BB962C8B-B14F-4D97-AF65-F5344CB8AC3E}">
        <p14:creationId xmlns:p14="http://schemas.microsoft.com/office/powerpoint/2010/main" xmlns="" val="1631036932"/>
      </p:ext>
    </p:extLst>
  </p:cSld>
  <p:clrMapOvr>
    <a:masterClrMapping/>
  </p:clrMapOvr>
  <p:transition>
    <p:spli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85611" y="2164080"/>
            <a:ext cx="7547019" cy="677108"/>
          </a:xfrm>
          <a:prstGeom prst="rect">
            <a:avLst/>
          </a:prstGeom>
          <a:noFill/>
        </p:spPr>
        <p:txBody>
          <a:bodyPr wrap="square" rtlCol="0">
            <a:spAutoFit/>
          </a:bodyPr>
          <a:lstStyle/>
          <a:p>
            <a:r>
              <a:rPr lang="es-MX" b="1" dirty="0" smtClean="0"/>
              <a:t>PASO 1:</a:t>
            </a:r>
            <a:r>
              <a:rPr lang="es-MX" dirty="0" smtClean="0"/>
              <a:t> Ingresar a la aplicación del </a:t>
            </a:r>
            <a:r>
              <a:rPr lang="es-MX" sz="2000" i="1" dirty="0" err="1" smtClean="0"/>
              <a:t>MICEEB</a:t>
            </a:r>
            <a:r>
              <a:rPr lang="es-MX" dirty="0" smtClean="0"/>
              <a:t> con el usuario y contraseña proporcionado por el Departamento de Registro y Certificación.   </a:t>
            </a:r>
            <a:endParaRPr lang="es-MX" dirty="0"/>
          </a:p>
        </p:txBody>
      </p:sp>
      <p:sp>
        <p:nvSpPr>
          <p:cNvPr id="5" name="4 Rectángulo"/>
          <p:cNvSpPr/>
          <p:nvPr/>
        </p:nvSpPr>
        <p:spPr>
          <a:xfrm>
            <a:off x="591628" y="1208345"/>
            <a:ext cx="5031932" cy="646331"/>
          </a:xfrm>
          <a:prstGeom prst="rect">
            <a:avLst/>
          </a:prstGeom>
          <a:ln>
            <a:solidFill>
              <a:schemeClr val="accent1"/>
            </a:solidFill>
          </a:ln>
        </p:spPr>
        <p:txBody>
          <a:bodyPr wrap="square">
            <a:spAutoFit/>
          </a:bodyPr>
          <a:lstStyle/>
          <a:p>
            <a:pPr algn="just">
              <a:defRPr/>
            </a:pPr>
            <a:r>
              <a:rPr lang="es-MX" b="1" dirty="0" smtClean="0">
                <a:latin typeface="Arial" pitchFamily="34" charset="0"/>
                <a:cs typeface="Arial" pitchFamily="34" charset="0"/>
              </a:rPr>
              <a:t>MÓDULO </a:t>
            </a:r>
            <a:r>
              <a:rPr lang="es-MX" b="1" dirty="0" smtClean="0">
                <a:latin typeface="Arial" pitchFamily="34" charset="0"/>
                <a:cs typeface="Arial" pitchFamily="34" charset="0"/>
              </a:rPr>
              <a:t>INTEGRAL DE CONTROL ESCOLAR PARA LA EDUCACIÓN BÁSICA</a:t>
            </a:r>
          </a:p>
        </p:txBody>
      </p:sp>
      <p:pic>
        <p:nvPicPr>
          <p:cNvPr id="6" name="Picture 2" descr="C:\Users\Iebem_2\Downloads\Logo MICEEB.jpg"/>
          <p:cNvPicPr>
            <a:picLocks noChangeAspect="1" noChangeArrowheads="1"/>
          </p:cNvPicPr>
          <p:nvPr/>
        </p:nvPicPr>
        <p:blipFill>
          <a:blip r:embed="rId2" cstate="print"/>
          <a:srcRect/>
          <a:stretch>
            <a:fillRect/>
          </a:stretch>
        </p:blipFill>
        <p:spPr bwMode="auto">
          <a:xfrm>
            <a:off x="5643563" y="1051560"/>
            <a:ext cx="1442721" cy="1082040"/>
          </a:xfrm>
          <a:prstGeom prst="rect">
            <a:avLst/>
          </a:prstGeom>
          <a:noFill/>
          <a:ln>
            <a:solidFill>
              <a:schemeClr val="accent1"/>
            </a:solidFill>
          </a:ln>
        </p:spPr>
      </p:pic>
      <p:pic>
        <p:nvPicPr>
          <p:cNvPr id="7" name="Picture 2"/>
          <p:cNvPicPr>
            <a:picLocks noChangeAspect="1" noChangeArrowheads="1"/>
          </p:cNvPicPr>
          <p:nvPr/>
        </p:nvPicPr>
        <p:blipFill>
          <a:blip r:embed="rId3"/>
          <a:srcRect/>
          <a:stretch>
            <a:fillRect/>
          </a:stretch>
        </p:blipFill>
        <p:spPr bwMode="auto">
          <a:xfrm>
            <a:off x="1414780" y="3012759"/>
            <a:ext cx="5138420" cy="3372802"/>
          </a:xfrm>
          <a:prstGeom prst="rect">
            <a:avLst/>
          </a:prstGeom>
          <a:noFill/>
          <a:ln w="9525">
            <a:solidFill>
              <a:schemeClr val="accent1"/>
            </a:solidFill>
            <a:miter lim="800000"/>
            <a:headEnd/>
            <a:tailEnd/>
          </a:ln>
          <a:effectLst/>
        </p:spPr>
      </p:pic>
    </p:spTree>
    <p:extLst>
      <p:ext uri="{BB962C8B-B14F-4D97-AF65-F5344CB8AC3E}">
        <p14:creationId xmlns:p14="http://schemas.microsoft.com/office/powerpoint/2010/main" xmlns="" val="858929578"/>
      </p:ext>
    </p:extLst>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85611" y="2179320"/>
            <a:ext cx="7547019" cy="923330"/>
          </a:xfrm>
          <a:prstGeom prst="rect">
            <a:avLst/>
          </a:prstGeom>
          <a:noFill/>
        </p:spPr>
        <p:txBody>
          <a:bodyPr wrap="square" rtlCol="0">
            <a:spAutoFit/>
          </a:bodyPr>
          <a:lstStyle/>
          <a:p>
            <a:r>
              <a:rPr lang="es-MX" b="1" dirty="0" smtClean="0"/>
              <a:t>PASO 2:</a:t>
            </a:r>
            <a:r>
              <a:rPr lang="es-MX" dirty="0" smtClean="0"/>
              <a:t> Ingresar al modulo de </a:t>
            </a:r>
            <a:r>
              <a:rPr lang="es-MX" b="1" dirty="0" smtClean="0"/>
              <a:t>ANTECEDENTES </a:t>
            </a:r>
            <a:r>
              <a:rPr lang="es-MX" dirty="0" smtClean="0"/>
              <a:t>ir al apartado de consultar por </a:t>
            </a:r>
            <a:r>
              <a:rPr lang="es-MX" dirty="0" err="1" smtClean="0"/>
              <a:t>CCT</a:t>
            </a:r>
            <a:r>
              <a:rPr lang="es-MX" dirty="0" smtClean="0"/>
              <a:t> verificar los alumnos inscritos en el plantel si existe un error en los datos del alumno dar </a:t>
            </a:r>
            <a:r>
              <a:rPr lang="es-MX" dirty="0" err="1" smtClean="0"/>
              <a:t>click</a:t>
            </a:r>
            <a:r>
              <a:rPr lang="es-MX" dirty="0" smtClean="0"/>
              <a:t> en el CURP del alumno para modificar los datos.</a:t>
            </a:r>
            <a:endParaRPr lang="es-MX" b="1" dirty="0"/>
          </a:p>
        </p:txBody>
      </p:sp>
      <p:pic>
        <p:nvPicPr>
          <p:cNvPr id="4" name="Imagen 3"/>
          <p:cNvPicPr>
            <a:picLocks noChangeAspect="1"/>
          </p:cNvPicPr>
          <p:nvPr/>
        </p:nvPicPr>
        <p:blipFill rotWithShape="1">
          <a:blip r:embed="rId2"/>
          <a:srcRect l="1460" t="10847" r="1215" b="5537"/>
          <a:stretch/>
        </p:blipFill>
        <p:spPr>
          <a:xfrm>
            <a:off x="914399" y="3102651"/>
            <a:ext cx="6705601" cy="3238998"/>
          </a:xfrm>
          <a:prstGeom prst="rect">
            <a:avLst/>
          </a:prstGeom>
        </p:spPr>
      </p:pic>
      <p:sp>
        <p:nvSpPr>
          <p:cNvPr id="5" name="4 Rectángulo"/>
          <p:cNvSpPr/>
          <p:nvPr/>
        </p:nvSpPr>
        <p:spPr>
          <a:xfrm>
            <a:off x="622108" y="1238825"/>
            <a:ext cx="5031932" cy="646331"/>
          </a:xfrm>
          <a:prstGeom prst="rect">
            <a:avLst/>
          </a:prstGeom>
          <a:ln>
            <a:solidFill>
              <a:schemeClr val="accent1"/>
            </a:solidFill>
          </a:ln>
        </p:spPr>
        <p:txBody>
          <a:bodyPr wrap="square">
            <a:spAutoFit/>
          </a:bodyPr>
          <a:lstStyle/>
          <a:p>
            <a:pPr algn="just">
              <a:defRPr/>
            </a:pPr>
            <a:r>
              <a:rPr lang="es-MX" b="1" dirty="0" smtClean="0">
                <a:latin typeface="Arial" pitchFamily="34" charset="0"/>
                <a:cs typeface="Arial" pitchFamily="34" charset="0"/>
              </a:rPr>
              <a:t>MÓDULO </a:t>
            </a:r>
            <a:r>
              <a:rPr lang="es-MX" b="1" dirty="0" smtClean="0">
                <a:latin typeface="Arial" pitchFamily="34" charset="0"/>
                <a:cs typeface="Arial" pitchFamily="34" charset="0"/>
              </a:rPr>
              <a:t>INTEGRAL DE CONTROL ESCOLAR PARA LA EDUCACIÓN BÁSICA</a:t>
            </a:r>
          </a:p>
        </p:txBody>
      </p:sp>
      <p:pic>
        <p:nvPicPr>
          <p:cNvPr id="6" name="Picture 2" descr="C:\Users\Iebem_2\Downloads\Logo MICEEB.jpg"/>
          <p:cNvPicPr>
            <a:picLocks noChangeAspect="1" noChangeArrowheads="1"/>
          </p:cNvPicPr>
          <p:nvPr/>
        </p:nvPicPr>
        <p:blipFill>
          <a:blip r:embed="rId3" cstate="print"/>
          <a:srcRect/>
          <a:stretch>
            <a:fillRect/>
          </a:stretch>
        </p:blipFill>
        <p:spPr bwMode="auto">
          <a:xfrm>
            <a:off x="5674043" y="1082040"/>
            <a:ext cx="1442721" cy="1082040"/>
          </a:xfrm>
          <a:prstGeom prst="rect">
            <a:avLst/>
          </a:prstGeom>
          <a:noFill/>
          <a:ln>
            <a:solidFill>
              <a:schemeClr val="accent1"/>
            </a:solidFill>
          </a:ln>
        </p:spPr>
      </p:pic>
    </p:spTree>
    <p:extLst>
      <p:ext uri="{BB962C8B-B14F-4D97-AF65-F5344CB8AC3E}">
        <p14:creationId xmlns:p14="http://schemas.microsoft.com/office/powerpoint/2010/main" xmlns="" val="2278050394"/>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85611" y="2148840"/>
            <a:ext cx="7547019" cy="923330"/>
          </a:xfrm>
          <a:prstGeom prst="rect">
            <a:avLst/>
          </a:prstGeom>
          <a:noFill/>
        </p:spPr>
        <p:txBody>
          <a:bodyPr wrap="square" rtlCol="0">
            <a:spAutoFit/>
          </a:bodyPr>
          <a:lstStyle/>
          <a:p>
            <a:r>
              <a:rPr lang="es-MX" b="1" dirty="0" smtClean="0"/>
              <a:t>PASO 3:</a:t>
            </a:r>
            <a:r>
              <a:rPr lang="es-MX" dirty="0" smtClean="0"/>
              <a:t> Ingresar al modulo de </a:t>
            </a:r>
            <a:r>
              <a:rPr lang="es-MX" b="1" dirty="0" smtClean="0"/>
              <a:t>ANTECEDENTES </a:t>
            </a:r>
            <a:r>
              <a:rPr lang="es-MX" dirty="0" smtClean="0"/>
              <a:t>ir al apartado de Modificar por </a:t>
            </a:r>
            <a:r>
              <a:rPr lang="es-MX" dirty="0" err="1" smtClean="0"/>
              <a:t>CCT</a:t>
            </a:r>
            <a:r>
              <a:rPr lang="es-MX" dirty="0" smtClean="0"/>
              <a:t> para poder realizar la modificación de la situación del alumno, grupo y documento pendiente.</a:t>
            </a:r>
            <a:endParaRPr lang="es-MX" b="1" dirty="0"/>
          </a:p>
        </p:txBody>
      </p:sp>
      <p:pic>
        <p:nvPicPr>
          <p:cNvPr id="4" name="Imagen 3"/>
          <p:cNvPicPr>
            <a:picLocks noChangeAspect="1"/>
          </p:cNvPicPr>
          <p:nvPr/>
        </p:nvPicPr>
        <p:blipFill rotWithShape="1">
          <a:blip r:embed="rId2"/>
          <a:srcRect l="2419" t="12276" r="4484" b="7278"/>
          <a:stretch/>
        </p:blipFill>
        <p:spPr>
          <a:xfrm>
            <a:off x="785611" y="3117891"/>
            <a:ext cx="6499109" cy="3157412"/>
          </a:xfrm>
          <a:prstGeom prst="rect">
            <a:avLst/>
          </a:prstGeom>
        </p:spPr>
      </p:pic>
      <p:sp>
        <p:nvSpPr>
          <p:cNvPr id="5" name="4 Rectángulo"/>
          <p:cNvSpPr/>
          <p:nvPr/>
        </p:nvSpPr>
        <p:spPr>
          <a:xfrm>
            <a:off x="637348" y="1238825"/>
            <a:ext cx="5031932" cy="646331"/>
          </a:xfrm>
          <a:prstGeom prst="rect">
            <a:avLst/>
          </a:prstGeom>
          <a:ln>
            <a:solidFill>
              <a:schemeClr val="accent1"/>
            </a:solidFill>
          </a:ln>
        </p:spPr>
        <p:txBody>
          <a:bodyPr wrap="square">
            <a:spAutoFit/>
          </a:bodyPr>
          <a:lstStyle/>
          <a:p>
            <a:pPr algn="just">
              <a:defRPr/>
            </a:pPr>
            <a:r>
              <a:rPr lang="es-MX" b="1" dirty="0" smtClean="0">
                <a:latin typeface="Arial" pitchFamily="34" charset="0"/>
                <a:cs typeface="Arial" pitchFamily="34" charset="0"/>
              </a:rPr>
              <a:t>MÓDULO </a:t>
            </a:r>
            <a:r>
              <a:rPr lang="es-MX" b="1" dirty="0" smtClean="0">
                <a:latin typeface="Arial" pitchFamily="34" charset="0"/>
                <a:cs typeface="Arial" pitchFamily="34" charset="0"/>
              </a:rPr>
              <a:t>INTEGRAL DE CONTROL ESCOLAR PARA LA EDUCACIÓN BÁSICA</a:t>
            </a:r>
          </a:p>
        </p:txBody>
      </p:sp>
      <p:pic>
        <p:nvPicPr>
          <p:cNvPr id="6" name="Picture 2" descr="C:\Users\Iebem_2\Downloads\Logo MICEEB.jpg"/>
          <p:cNvPicPr>
            <a:picLocks noChangeAspect="1" noChangeArrowheads="1"/>
          </p:cNvPicPr>
          <p:nvPr/>
        </p:nvPicPr>
        <p:blipFill>
          <a:blip r:embed="rId3" cstate="print"/>
          <a:srcRect/>
          <a:stretch>
            <a:fillRect/>
          </a:stretch>
        </p:blipFill>
        <p:spPr bwMode="auto">
          <a:xfrm>
            <a:off x="5689283" y="1082040"/>
            <a:ext cx="1442721" cy="1082040"/>
          </a:xfrm>
          <a:prstGeom prst="rect">
            <a:avLst/>
          </a:prstGeom>
          <a:noFill/>
          <a:ln>
            <a:solidFill>
              <a:schemeClr val="accent1"/>
            </a:solidFill>
          </a:ln>
        </p:spPr>
      </p:pic>
    </p:spTree>
    <p:extLst>
      <p:ext uri="{BB962C8B-B14F-4D97-AF65-F5344CB8AC3E}">
        <p14:creationId xmlns:p14="http://schemas.microsoft.com/office/powerpoint/2010/main" xmlns="" val="2598887871"/>
      </p:ext>
    </p:extLst>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413130" y="2311722"/>
            <a:ext cx="8377238" cy="2062103"/>
          </a:xfrm>
          <a:prstGeom prst="rect">
            <a:avLst/>
          </a:prstGeom>
          <a:noFill/>
        </p:spPr>
        <p:txBody>
          <a:bodyPr wrap="square" rtlCol="0">
            <a:spAutoFit/>
          </a:bodyPr>
          <a:lstStyle/>
          <a:p>
            <a:pPr algn="just"/>
            <a:r>
              <a:rPr lang="es-MX" b="1" dirty="0" smtClean="0">
                <a:latin typeface="Arial Narrow" panose="020B0606020202030204" pitchFamily="34" charset="0"/>
              </a:rPr>
              <a:t>PASO 4:</a:t>
            </a:r>
          </a:p>
          <a:p>
            <a:pPr algn="just"/>
            <a:r>
              <a:rPr lang="es-MX" b="1" dirty="0" smtClean="0">
                <a:latin typeface="Arial Narrow" panose="020B0606020202030204" pitchFamily="34" charset="0"/>
              </a:rPr>
              <a:t>ESCUELAS DE DOBLE TURNO</a:t>
            </a:r>
            <a:r>
              <a:rPr lang="es-MX" dirty="0" smtClean="0">
                <a:latin typeface="Arial Narrow" panose="020B0606020202030204" pitchFamily="34" charset="0"/>
              </a:rPr>
              <a:t> </a:t>
            </a:r>
            <a:r>
              <a:rPr lang="es-MX" dirty="0">
                <a:latin typeface="Arial Narrow" panose="020B0606020202030204" pitchFamily="34" charset="0"/>
              </a:rPr>
              <a:t>P</a:t>
            </a:r>
            <a:r>
              <a:rPr lang="es-MX" dirty="0" smtClean="0">
                <a:latin typeface="Arial Narrow" panose="020B0606020202030204" pitchFamily="34" charset="0"/>
              </a:rPr>
              <a:t>ara ingresar alumnos de primer grado al </a:t>
            </a:r>
            <a:r>
              <a:rPr lang="es-MX" i="1" dirty="0" err="1" smtClean="0"/>
              <a:t>MICEEB</a:t>
            </a:r>
            <a:r>
              <a:rPr lang="es-MX" dirty="0" smtClean="0">
                <a:latin typeface="Arial Narrow" panose="020B0606020202030204" pitchFamily="34" charset="0"/>
              </a:rPr>
              <a:t> debemos de ir al apartado de archivo  &gt; Seleccionar el archivo de Excel antes mencionado con los alumnos preinscritos en el mes de febrero &gt; Dar </a:t>
            </a:r>
            <a:r>
              <a:rPr lang="es-MX" dirty="0" err="1" smtClean="0">
                <a:latin typeface="Arial Narrow" panose="020B0606020202030204" pitchFamily="34" charset="0"/>
              </a:rPr>
              <a:t>click</a:t>
            </a:r>
            <a:r>
              <a:rPr lang="es-MX" dirty="0" smtClean="0">
                <a:latin typeface="Arial Narrow" panose="020B0606020202030204" pitchFamily="34" charset="0"/>
              </a:rPr>
              <a:t> en el botón de subir para ingresarlos al </a:t>
            </a:r>
            <a:r>
              <a:rPr lang="es-MX" i="1" dirty="0" err="1" smtClean="0">
                <a:latin typeface="Arial Narrow" panose="020B0606020202030204" pitchFamily="34" charset="0"/>
              </a:rPr>
              <a:t>MICEEB</a:t>
            </a:r>
            <a:r>
              <a:rPr lang="es-MX" dirty="0" smtClean="0">
                <a:latin typeface="Arial Narrow" panose="020B0606020202030204" pitchFamily="34" charset="0"/>
              </a:rPr>
              <a:t>.</a:t>
            </a:r>
          </a:p>
          <a:p>
            <a:pPr algn="just"/>
            <a:endParaRPr lang="es-MX" dirty="0">
              <a:latin typeface="Arial Narrow" panose="020B0606020202030204" pitchFamily="34" charset="0"/>
            </a:endParaRPr>
          </a:p>
          <a:p>
            <a:pPr algn="just"/>
            <a:r>
              <a:rPr lang="es-MX" dirty="0" smtClean="0">
                <a:latin typeface="Arial Narrow" panose="020B0606020202030204" pitchFamily="34" charset="0"/>
              </a:rPr>
              <a:t>Verificar que los alumnos del archivo se han registrado con el sistema.</a:t>
            </a:r>
          </a:p>
          <a:p>
            <a:pPr algn="just"/>
            <a:r>
              <a:rPr lang="es-MX" dirty="0" smtClean="0">
                <a:latin typeface="Arial Narrow" panose="020B0606020202030204" pitchFamily="34" charset="0"/>
              </a:rPr>
              <a:t>Ingresando al modulo de Antecedentes &gt; Consultar por </a:t>
            </a:r>
            <a:r>
              <a:rPr lang="es-MX" dirty="0" err="1" smtClean="0">
                <a:latin typeface="Arial Narrow" panose="020B0606020202030204" pitchFamily="34" charset="0"/>
              </a:rPr>
              <a:t>Cct</a:t>
            </a:r>
            <a:r>
              <a:rPr lang="es-MX" dirty="0" smtClean="0">
                <a:latin typeface="Arial Narrow" panose="020B0606020202030204" pitchFamily="34" charset="0"/>
              </a:rPr>
              <a:t>   </a:t>
            </a:r>
            <a:endParaRPr lang="es-MX" dirty="0">
              <a:latin typeface="Arial Narrow" panose="020B0606020202030204" pitchFamily="34" charset="0"/>
            </a:endParaRPr>
          </a:p>
        </p:txBody>
      </p:sp>
      <p:sp>
        <p:nvSpPr>
          <p:cNvPr id="4" name="3 Rectángulo"/>
          <p:cNvSpPr/>
          <p:nvPr/>
        </p:nvSpPr>
        <p:spPr>
          <a:xfrm>
            <a:off x="606868" y="1360745"/>
            <a:ext cx="5031932" cy="646331"/>
          </a:xfrm>
          <a:prstGeom prst="rect">
            <a:avLst/>
          </a:prstGeom>
          <a:ln>
            <a:solidFill>
              <a:schemeClr val="accent1"/>
            </a:solidFill>
          </a:ln>
        </p:spPr>
        <p:txBody>
          <a:bodyPr wrap="square">
            <a:spAutoFit/>
          </a:bodyPr>
          <a:lstStyle/>
          <a:p>
            <a:pPr algn="just">
              <a:defRPr/>
            </a:pPr>
            <a:r>
              <a:rPr lang="es-MX" b="1" dirty="0" smtClean="0">
                <a:latin typeface="Arial" pitchFamily="34" charset="0"/>
                <a:cs typeface="Arial" pitchFamily="34" charset="0"/>
              </a:rPr>
              <a:t>MÓDULO </a:t>
            </a:r>
            <a:r>
              <a:rPr lang="es-MX" b="1" dirty="0" smtClean="0">
                <a:latin typeface="Arial" pitchFamily="34" charset="0"/>
                <a:cs typeface="Arial" pitchFamily="34" charset="0"/>
              </a:rPr>
              <a:t>INTEGRAL DE CONTROL ESCOLAR PARA LA EDUCACIÓN BÁSICA</a:t>
            </a:r>
          </a:p>
        </p:txBody>
      </p:sp>
      <p:pic>
        <p:nvPicPr>
          <p:cNvPr id="5" name="Picture 2" descr="C:\Users\Iebem_2\Downloads\Logo MICEEB.jpg"/>
          <p:cNvPicPr>
            <a:picLocks noChangeAspect="1" noChangeArrowheads="1"/>
          </p:cNvPicPr>
          <p:nvPr/>
        </p:nvPicPr>
        <p:blipFill>
          <a:blip r:embed="rId2" cstate="print"/>
          <a:srcRect/>
          <a:stretch>
            <a:fillRect/>
          </a:stretch>
        </p:blipFill>
        <p:spPr bwMode="auto">
          <a:xfrm>
            <a:off x="5658803" y="1203960"/>
            <a:ext cx="1442721" cy="1082040"/>
          </a:xfrm>
          <a:prstGeom prst="rect">
            <a:avLst/>
          </a:prstGeom>
          <a:noFill/>
          <a:ln>
            <a:solidFill>
              <a:schemeClr val="accent1"/>
            </a:solidFill>
          </a:ln>
        </p:spPr>
      </p:pic>
    </p:spTree>
    <p:extLst>
      <p:ext uri="{BB962C8B-B14F-4D97-AF65-F5344CB8AC3E}">
        <p14:creationId xmlns:p14="http://schemas.microsoft.com/office/powerpoint/2010/main" xmlns="" val="709234374"/>
      </p:ext>
    </p:extLst>
  </p:cSld>
  <p:clrMapOvr>
    <a:masterClrMapping/>
  </p:clrMapOvr>
  <p:transition>
    <p:pull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9892" y="2957880"/>
            <a:ext cx="7805738" cy="338056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CuadroTexto 3"/>
          <p:cNvSpPr txBox="1"/>
          <p:nvPr/>
        </p:nvSpPr>
        <p:spPr>
          <a:xfrm>
            <a:off x="835132" y="2196370"/>
            <a:ext cx="7547019" cy="646331"/>
          </a:xfrm>
          <a:prstGeom prst="rect">
            <a:avLst/>
          </a:prstGeom>
          <a:noFill/>
        </p:spPr>
        <p:txBody>
          <a:bodyPr wrap="square" rtlCol="0">
            <a:spAutoFit/>
          </a:bodyPr>
          <a:lstStyle/>
          <a:p>
            <a:r>
              <a:rPr lang="es-MX" b="1" dirty="0" smtClean="0"/>
              <a:t>EJEMPLO :</a:t>
            </a:r>
            <a:r>
              <a:rPr lang="es-MX" dirty="0" smtClean="0"/>
              <a:t> Estructura y datos finales que debe de llevar el archivo para ingresarlo al </a:t>
            </a:r>
            <a:r>
              <a:rPr lang="es-MX" i="1" dirty="0" err="1" smtClean="0"/>
              <a:t>MICEEB</a:t>
            </a:r>
            <a:r>
              <a:rPr lang="es-MX" i="1" dirty="0" smtClean="0"/>
              <a:t>.</a:t>
            </a:r>
            <a:endParaRPr lang="es-MX" b="1" dirty="0"/>
          </a:p>
        </p:txBody>
      </p:sp>
      <p:sp>
        <p:nvSpPr>
          <p:cNvPr id="5" name="4 Rectángulo"/>
          <p:cNvSpPr/>
          <p:nvPr/>
        </p:nvSpPr>
        <p:spPr>
          <a:xfrm>
            <a:off x="820228" y="1269305"/>
            <a:ext cx="5031932" cy="646331"/>
          </a:xfrm>
          <a:prstGeom prst="rect">
            <a:avLst/>
          </a:prstGeom>
          <a:ln>
            <a:solidFill>
              <a:schemeClr val="accent1"/>
            </a:solidFill>
          </a:ln>
        </p:spPr>
        <p:txBody>
          <a:bodyPr wrap="square">
            <a:spAutoFit/>
          </a:bodyPr>
          <a:lstStyle/>
          <a:p>
            <a:pPr algn="just">
              <a:defRPr/>
            </a:pPr>
            <a:r>
              <a:rPr lang="es-MX" b="1" dirty="0" smtClean="0">
                <a:latin typeface="Arial" pitchFamily="34" charset="0"/>
                <a:cs typeface="Arial" pitchFamily="34" charset="0"/>
              </a:rPr>
              <a:t>MÓDULO </a:t>
            </a:r>
            <a:r>
              <a:rPr lang="es-MX" b="1" dirty="0" smtClean="0">
                <a:latin typeface="Arial" pitchFamily="34" charset="0"/>
                <a:cs typeface="Arial" pitchFamily="34" charset="0"/>
              </a:rPr>
              <a:t>INTEGRAL DE CONTROL ESCOLAR PARA LA EDUCACIÓN BÁSICA</a:t>
            </a:r>
          </a:p>
        </p:txBody>
      </p:sp>
      <p:pic>
        <p:nvPicPr>
          <p:cNvPr id="6" name="Picture 2" descr="C:\Users\Iebem_2\Downloads\Logo MICEEB.jpg"/>
          <p:cNvPicPr>
            <a:picLocks noChangeAspect="1" noChangeArrowheads="1"/>
          </p:cNvPicPr>
          <p:nvPr/>
        </p:nvPicPr>
        <p:blipFill>
          <a:blip r:embed="rId3" cstate="print"/>
          <a:srcRect/>
          <a:stretch>
            <a:fillRect/>
          </a:stretch>
        </p:blipFill>
        <p:spPr bwMode="auto">
          <a:xfrm>
            <a:off x="5872163" y="1112520"/>
            <a:ext cx="1442721" cy="1082040"/>
          </a:xfrm>
          <a:prstGeom prst="rect">
            <a:avLst/>
          </a:prstGeom>
          <a:noFill/>
          <a:ln>
            <a:solidFill>
              <a:schemeClr val="accent1"/>
            </a:solidFill>
          </a:ln>
        </p:spPr>
      </p:pic>
    </p:spTree>
    <p:extLst>
      <p:ext uri="{BB962C8B-B14F-4D97-AF65-F5344CB8AC3E}">
        <p14:creationId xmlns:p14="http://schemas.microsoft.com/office/powerpoint/2010/main" xmlns="" val="3609093064"/>
      </p:ext>
    </p:extLst>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sharpenSoften amount="5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1000736" y="1981469"/>
            <a:ext cx="7215238" cy="3785652"/>
          </a:xfrm>
          <a:prstGeom prst="rect">
            <a:avLst/>
          </a:prstGeom>
          <a:noFill/>
          <a:ln w="9525" algn="ctr">
            <a:noFill/>
            <a:miter lim="800000"/>
            <a:headEnd/>
            <a:tailEnd/>
          </a:ln>
          <a:effectLst/>
        </p:spPr>
        <p:txBody>
          <a:bodyPr wrap="square">
            <a:spAutoFit/>
          </a:bodyPr>
          <a:lstStyle/>
          <a:p>
            <a:pPr algn="just" eaLnBrk="0" hangingPunct="0">
              <a:spcBef>
                <a:spcPts val="600"/>
              </a:spcBef>
              <a:buFont typeface="Wingdings" pitchFamily="2" charset="2"/>
              <a:buChar char="ü"/>
              <a:defRPr/>
            </a:pPr>
            <a:r>
              <a:rPr lang="es-MX" sz="2400" dirty="0" smtClean="0">
                <a:effectLst>
                  <a:outerShdw blurRad="38100" dist="38100" dir="2700000" algn="tl">
                    <a:srgbClr val="C0C0C0"/>
                  </a:outerShdw>
                </a:effectLst>
                <a:latin typeface="Arial" pitchFamily="34" charset="0"/>
                <a:cs typeface="Arial" pitchFamily="34" charset="0"/>
              </a:rPr>
              <a:t>Normas de Control Escolar relativas a la Inscripción, Reinscripción, Acreditación, Promoción, Regularización y Certificación en la Educación Básica 2014-2015</a:t>
            </a:r>
          </a:p>
          <a:p>
            <a:pPr algn="just" eaLnBrk="0" hangingPunct="0">
              <a:spcBef>
                <a:spcPts val="600"/>
              </a:spcBef>
              <a:defRPr/>
            </a:pPr>
            <a:endParaRPr lang="es-MX" sz="1400" dirty="0" smtClean="0">
              <a:effectLst>
                <a:outerShdw blurRad="38100" dist="38100" dir="2700000" algn="tl">
                  <a:srgbClr val="C0C0C0"/>
                </a:outerShdw>
              </a:effectLst>
              <a:latin typeface="Arial" pitchFamily="34" charset="0"/>
              <a:cs typeface="Arial" pitchFamily="34" charset="0"/>
            </a:endParaRPr>
          </a:p>
          <a:p>
            <a:pPr algn="just" eaLnBrk="0" hangingPunct="0">
              <a:spcBef>
                <a:spcPts val="600"/>
              </a:spcBef>
              <a:buFont typeface="Wingdings" pitchFamily="2" charset="2"/>
              <a:buChar char="ü"/>
              <a:tabLst>
                <a:tab pos="179388" algn="l"/>
              </a:tabLst>
              <a:defRPr/>
            </a:pPr>
            <a:r>
              <a:rPr lang="es-MX" sz="2400" i="1" dirty="0" smtClean="0">
                <a:effectLst>
                  <a:outerShdw blurRad="38100" dist="38100" dir="2700000" algn="tl">
                    <a:srgbClr val="C0C0C0"/>
                  </a:outerShdw>
                </a:effectLst>
                <a:latin typeface="Arial" pitchFamily="34" charset="0"/>
                <a:cs typeface="Arial" pitchFamily="34" charset="0"/>
              </a:rPr>
              <a:t>Módulo Integral de Control Escolar para la Educación Básica  </a:t>
            </a:r>
            <a:r>
              <a:rPr lang="es-MX" sz="2400" i="1" dirty="0" err="1" smtClean="0">
                <a:effectLst>
                  <a:outerShdw blurRad="38100" dist="38100" dir="2700000" algn="tl">
                    <a:srgbClr val="C0C0C0"/>
                  </a:outerShdw>
                </a:effectLst>
                <a:latin typeface="Arial" pitchFamily="34" charset="0"/>
                <a:cs typeface="Arial" pitchFamily="34" charset="0"/>
              </a:rPr>
              <a:t>MICEEB</a:t>
            </a:r>
            <a:endParaRPr lang="es-MX" sz="2400" i="1" dirty="0" smtClean="0">
              <a:effectLst>
                <a:outerShdw blurRad="38100" dist="38100" dir="2700000" algn="tl">
                  <a:srgbClr val="C0C0C0"/>
                </a:outerShdw>
              </a:effectLst>
              <a:latin typeface="Arial" pitchFamily="34" charset="0"/>
              <a:cs typeface="Arial" pitchFamily="34" charset="0"/>
            </a:endParaRPr>
          </a:p>
          <a:p>
            <a:pPr algn="just" eaLnBrk="0" hangingPunct="0">
              <a:spcBef>
                <a:spcPts val="600"/>
              </a:spcBef>
              <a:defRPr/>
            </a:pPr>
            <a:endParaRPr lang="es-MX" sz="1400" dirty="0" smtClean="0">
              <a:effectLst>
                <a:outerShdw blurRad="38100" dist="38100" dir="2700000" algn="tl">
                  <a:srgbClr val="C0C0C0"/>
                </a:outerShdw>
              </a:effectLst>
              <a:latin typeface="Arial" pitchFamily="34" charset="0"/>
              <a:cs typeface="Arial" pitchFamily="34" charset="0"/>
            </a:endParaRPr>
          </a:p>
          <a:p>
            <a:pPr algn="just" eaLnBrk="0" hangingPunct="0">
              <a:spcBef>
                <a:spcPts val="600"/>
              </a:spcBef>
              <a:buFont typeface="Wingdings" pitchFamily="2" charset="2"/>
              <a:buChar char="ü"/>
              <a:tabLst>
                <a:tab pos="179388" algn="l"/>
              </a:tabLst>
              <a:defRPr/>
            </a:pPr>
            <a:r>
              <a:rPr lang="es-MX" sz="2400" dirty="0" smtClean="0">
                <a:effectLst>
                  <a:outerShdw blurRad="38100" dist="38100" dir="2700000" algn="tl">
                    <a:srgbClr val="C0C0C0"/>
                  </a:outerShdw>
                </a:effectLst>
                <a:latin typeface="Arial" pitchFamily="34" charset="0"/>
                <a:cs typeface="Arial" pitchFamily="34" charset="0"/>
              </a:rPr>
              <a:t>Calendario de Entrega - Recepción de la información</a:t>
            </a:r>
          </a:p>
        </p:txBody>
      </p:sp>
      <p:sp>
        <p:nvSpPr>
          <p:cNvPr id="5" name="4 CuadroTexto"/>
          <p:cNvSpPr txBox="1"/>
          <p:nvPr/>
        </p:nvSpPr>
        <p:spPr>
          <a:xfrm>
            <a:off x="1087120" y="1398574"/>
            <a:ext cx="2540000" cy="523220"/>
          </a:xfrm>
          <a:prstGeom prst="rect">
            <a:avLst/>
          </a:prstGeom>
          <a:noFill/>
        </p:spPr>
        <p:txBody>
          <a:bodyPr vert="horz" wrap="square">
            <a:spAutoFit/>
          </a:bodyPr>
          <a:lstStyle/>
          <a:p>
            <a:pPr>
              <a:defRPr/>
            </a:pPr>
            <a:r>
              <a:rPr lang="es-MX" sz="2800" dirty="0" smtClean="0">
                <a:solidFill>
                  <a:schemeClr val="accent5">
                    <a:lumMod val="50000"/>
                  </a:schemeClr>
                </a:solidFill>
                <a:effectLst>
                  <a:outerShdw blurRad="38100" dist="38100" dir="2700000" algn="tl">
                    <a:srgbClr val="000000">
                      <a:alpha val="43137"/>
                    </a:srgbClr>
                  </a:outerShdw>
                </a:effectLst>
                <a:latin typeface="Arial Narrow" pitchFamily="34" charset="0"/>
                <a:cs typeface="+mn-cs"/>
              </a:rPr>
              <a:t>ORDEN DEL DIA:</a:t>
            </a:r>
            <a:endParaRPr lang="es-MX" sz="2800" dirty="0">
              <a:solidFill>
                <a:schemeClr val="accent5">
                  <a:lumMod val="50000"/>
                </a:schemeClr>
              </a:solidFill>
              <a:effectLst>
                <a:outerShdw blurRad="38100" dist="38100" dir="2700000" algn="tl">
                  <a:srgbClr val="000000">
                    <a:alpha val="43137"/>
                  </a:srgbClr>
                </a:outerShdw>
              </a:effectLst>
              <a:latin typeface="Arial Narrow" pitchFamily="34" charset="0"/>
              <a:cs typeface="+mn-cs"/>
            </a:endParaRPr>
          </a:p>
        </p:txBody>
      </p:sp>
    </p:spTree>
    <p:extLst>
      <p:ext uri="{BB962C8B-B14F-4D97-AF65-F5344CB8AC3E}">
        <p14:creationId xmlns:p14="http://schemas.microsoft.com/office/powerpoint/2010/main" xmlns="" val="3121077557"/>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547" t="11642" r="3586" b="5406"/>
          <a:stretch/>
        </p:blipFill>
        <p:spPr>
          <a:xfrm>
            <a:off x="463638" y="2447629"/>
            <a:ext cx="7984901" cy="3884547"/>
          </a:xfrm>
          <a:prstGeom prst="rect">
            <a:avLst/>
          </a:prstGeom>
        </p:spPr>
      </p:pic>
      <p:sp>
        <p:nvSpPr>
          <p:cNvPr id="4" name="3 Rectángulo"/>
          <p:cNvSpPr/>
          <p:nvPr/>
        </p:nvSpPr>
        <p:spPr>
          <a:xfrm>
            <a:off x="561148" y="1360745"/>
            <a:ext cx="5031932" cy="646331"/>
          </a:xfrm>
          <a:prstGeom prst="rect">
            <a:avLst/>
          </a:prstGeom>
          <a:ln>
            <a:solidFill>
              <a:schemeClr val="accent1"/>
            </a:solidFill>
          </a:ln>
        </p:spPr>
        <p:txBody>
          <a:bodyPr wrap="square">
            <a:spAutoFit/>
          </a:bodyPr>
          <a:lstStyle/>
          <a:p>
            <a:pPr algn="just">
              <a:defRPr/>
            </a:pPr>
            <a:r>
              <a:rPr lang="es-MX" b="1" dirty="0" smtClean="0">
                <a:latin typeface="Arial" pitchFamily="34" charset="0"/>
                <a:cs typeface="Arial" pitchFamily="34" charset="0"/>
              </a:rPr>
              <a:t>MÓDULO </a:t>
            </a:r>
            <a:r>
              <a:rPr lang="es-MX" b="1" dirty="0" smtClean="0">
                <a:latin typeface="Arial" pitchFamily="34" charset="0"/>
                <a:cs typeface="Arial" pitchFamily="34" charset="0"/>
              </a:rPr>
              <a:t>INTEGRAL DE CONTROL ESCOLAR PARA LA EDUCACIÓN BÁSICA</a:t>
            </a:r>
          </a:p>
        </p:txBody>
      </p:sp>
      <p:pic>
        <p:nvPicPr>
          <p:cNvPr id="5" name="Picture 2" descr="C:\Users\Iebem_2\Downloads\Logo MICEEB.jpg"/>
          <p:cNvPicPr>
            <a:picLocks noChangeAspect="1" noChangeArrowheads="1"/>
          </p:cNvPicPr>
          <p:nvPr/>
        </p:nvPicPr>
        <p:blipFill>
          <a:blip r:embed="rId3" cstate="print"/>
          <a:srcRect/>
          <a:stretch>
            <a:fillRect/>
          </a:stretch>
        </p:blipFill>
        <p:spPr bwMode="auto">
          <a:xfrm>
            <a:off x="5613083" y="1203960"/>
            <a:ext cx="1442721" cy="1082040"/>
          </a:xfrm>
          <a:prstGeom prst="rect">
            <a:avLst/>
          </a:prstGeom>
          <a:noFill/>
          <a:ln>
            <a:solidFill>
              <a:schemeClr val="accent1"/>
            </a:solidFill>
          </a:ln>
        </p:spPr>
      </p:pic>
    </p:spTree>
    <p:extLst>
      <p:ext uri="{BB962C8B-B14F-4D97-AF65-F5344CB8AC3E}">
        <p14:creationId xmlns:p14="http://schemas.microsoft.com/office/powerpoint/2010/main" xmlns="" val="905708308"/>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98460" y="952012"/>
            <a:ext cx="622286" cy="5905988"/>
          </a:xfrm>
          <a:prstGeom prst="rect">
            <a:avLst/>
          </a:prstGeom>
          <a:noFill/>
        </p:spPr>
        <p:txBody>
          <a:bodyPr vert="wordArtVert" wrap="square">
            <a:spAutoFit/>
          </a:bodyPr>
          <a:lstStyle/>
          <a:p>
            <a:pPr algn="ctr">
              <a:defRPr/>
            </a:pPr>
            <a:r>
              <a:rPr lang="es-MX" sz="2559" b="1" dirty="0">
                <a:solidFill>
                  <a:schemeClr val="accent4">
                    <a:lumMod val="50000"/>
                  </a:schemeClr>
                </a:solidFill>
                <a:effectLst>
                  <a:outerShdw blurRad="38100" dist="38100" dir="2700000" algn="tl">
                    <a:srgbClr val="000000">
                      <a:alpha val="43137"/>
                    </a:srgbClr>
                  </a:outerShdw>
                </a:effectLst>
                <a:latin typeface="Arial Narrow" pitchFamily="34" charset="0"/>
              </a:rPr>
              <a:t>DIRECTORIO</a:t>
            </a:r>
          </a:p>
        </p:txBody>
      </p:sp>
      <p:sp>
        <p:nvSpPr>
          <p:cNvPr id="3" name="2 Rectángulo"/>
          <p:cNvSpPr/>
          <p:nvPr/>
        </p:nvSpPr>
        <p:spPr>
          <a:xfrm>
            <a:off x="984300" y="1881636"/>
            <a:ext cx="7593413" cy="3937883"/>
          </a:xfrm>
          <a:prstGeom prst="rect">
            <a:avLst/>
          </a:prstGeom>
        </p:spPr>
        <p:txBody>
          <a:bodyPr wrap="square">
            <a:spAutoFit/>
          </a:bodyPr>
          <a:lstStyle/>
          <a:p>
            <a:pPr marL="359981" indent="-251987" algn="ctr">
              <a:defRPr/>
            </a:pPr>
            <a:r>
              <a:rPr lang="es-ES" sz="1968" dirty="0">
                <a:solidFill>
                  <a:schemeClr val="tx1">
                    <a:lumMod val="75000"/>
                    <a:lumOff val="25000"/>
                  </a:schemeClr>
                </a:solidFill>
                <a:latin typeface="Tahoma" pitchFamily="34" charset="0"/>
                <a:ea typeface="Tahoma" pitchFamily="34" charset="0"/>
                <a:cs typeface="Tahoma" pitchFamily="34" charset="0"/>
              </a:rPr>
              <a:t>Mtra. Marina Aragón </a:t>
            </a:r>
            <a:r>
              <a:rPr lang="es-ES" sz="1968" dirty="0" err="1">
                <a:solidFill>
                  <a:schemeClr val="tx1">
                    <a:lumMod val="75000"/>
                    <a:lumOff val="25000"/>
                  </a:schemeClr>
                </a:solidFill>
                <a:latin typeface="Tahoma" pitchFamily="34" charset="0"/>
                <a:ea typeface="Tahoma" pitchFamily="34" charset="0"/>
                <a:cs typeface="Tahoma" pitchFamily="34" charset="0"/>
              </a:rPr>
              <a:t>Celis</a:t>
            </a:r>
            <a:endParaRPr lang="es-ES" sz="1968" dirty="0">
              <a:solidFill>
                <a:schemeClr val="tx1">
                  <a:lumMod val="75000"/>
                  <a:lumOff val="25000"/>
                </a:schemeClr>
              </a:solidFill>
              <a:latin typeface="Tahoma" pitchFamily="34" charset="0"/>
              <a:ea typeface="Tahoma" pitchFamily="34" charset="0"/>
              <a:cs typeface="Tahoma" pitchFamily="34" charset="0"/>
            </a:endParaRPr>
          </a:p>
          <a:p>
            <a:pPr marL="359981" indent="-251987" algn="ctr">
              <a:defRPr/>
            </a:pPr>
            <a:r>
              <a:rPr lang="es-ES" sz="1772" dirty="0">
                <a:solidFill>
                  <a:schemeClr val="tx1">
                    <a:lumMod val="75000"/>
                    <a:lumOff val="25000"/>
                  </a:schemeClr>
                </a:solidFill>
                <a:latin typeface="Tahoma" pitchFamily="34" charset="0"/>
                <a:ea typeface="Tahoma" pitchFamily="34" charset="0"/>
                <a:cs typeface="Tahoma" pitchFamily="34" charset="0"/>
              </a:rPr>
              <a:t>Directora General del IEBEM</a:t>
            </a:r>
          </a:p>
          <a:p>
            <a:pPr marL="359981" indent="-251987" algn="ctr">
              <a:defRPr/>
            </a:pPr>
            <a:endParaRPr lang="es-ES" sz="1968" dirty="0">
              <a:solidFill>
                <a:schemeClr val="tx1">
                  <a:lumMod val="75000"/>
                  <a:lumOff val="25000"/>
                </a:schemeClr>
              </a:solidFill>
              <a:latin typeface="Tahoma" pitchFamily="34" charset="0"/>
              <a:ea typeface="Tahoma" pitchFamily="34" charset="0"/>
              <a:cs typeface="Tahoma" pitchFamily="34" charset="0"/>
            </a:endParaRPr>
          </a:p>
          <a:p>
            <a:pPr marL="359981" indent="-251987" algn="ctr">
              <a:defRPr/>
            </a:pPr>
            <a:r>
              <a:rPr lang="es-ES" sz="1968" dirty="0">
                <a:solidFill>
                  <a:schemeClr val="tx1">
                    <a:lumMod val="75000"/>
                    <a:lumOff val="25000"/>
                  </a:schemeClr>
                </a:solidFill>
                <a:latin typeface="Tahoma" pitchFamily="34" charset="0"/>
                <a:ea typeface="Tahoma" pitchFamily="34" charset="0"/>
                <a:cs typeface="Tahoma" pitchFamily="34" charset="0"/>
              </a:rPr>
              <a:t>Lic. Blas Eduardo Ruiz Ramírez</a:t>
            </a:r>
          </a:p>
          <a:p>
            <a:pPr marL="359981" indent="-251987" algn="ctr">
              <a:defRPr/>
            </a:pPr>
            <a:r>
              <a:rPr lang="es-ES" sz="1772" dirty="0">
                <a:solidFill>
                  <a:schemeClr val="tx1">
                    <a:lumMod val="75000"/>
                    <a:lumOff val="25000"/>
                  </a:schemeClr>
                </a:solidFill>
                <a:latin typeface="Tahoma" pitchFamily="34" charset="0"/>
                <a:ea typeface="Tahoma" pitchFamily="34" charset="0"/>
                <a:cs typeface="Tahoma" pitchFamily="34" charset="0"/>
              </a:rPr>
              <a:t>Director de Planeación Educativa</a:t>
            </a:r>
          </a:p>
          <a:p>
            <a:pPr marL="359981" indent="-251987" algn="ctr">
              <a:defRPr/>
            </a:pPr>
            <a:endParaRPr lang="es-ES" sz="1968" dirty="0">
              <a:solidFill>
                <a:schemeClr val="tx1">
                  <a:lumMod val="75000"/>
                  <a:lumOff val="25000"/>
                </a:schemeClr>
              </a:solidFill>
              <a:latin typeface="Tahoma" pitchFamily="34" charset="0"/>
              <a:ea typeface="Tahoma" pitchFamily="34" charset="0"/>
              <a:cs typeface="Tahoma" pitchFamily="34" charset="0"/>
            </a:endParaRPr>
          </a:p>
          <a:p>
            <a:pPr marL="359981" indent="-251987" algn="ctr">
              <a:defRPr/>
            </a:pPr>
            <a:r>
              <a:rPr lang="es-ES" sz="1968" dirty="0">
                <a:solidFill>
                  <a:schemeClr val="tx1">
                    <a:lumMod val="75000"/>
                    <a:lumOff val="25000"/>
                  </a:schemeClr>
                </a:solidFill>
                <a:latin typeface="Tahoma" pitchFamily="34" charset="0"/>
                <a:ea typeface="Tahoma" pitchFamily="34" charset="0"/>
                <a:cs typeface="Tahoma" pitchFamily="34" charset="0"/>
              </a:rPr>
              <a:t>Mtra. Olga Yolanda Valdez </a:t>
            </a:r>
            <a:r>
              <a:rPr lang="es-ES" sz="1968" dirty="0" err="1">
                <a:solidFill>
                  <a:schemeClr val="tx1">
                    <a:lumMod val="75000"/>
                    <a:lumOff val="25000"/>
                  </a:schemeClr>
                </a:solidFill>
                <a:latin typeface="Tahoma" pitchFamily="34" charset="0"/>
                <a:ea typeface="Tahoma" pitchFamily="34" charset="0"/>
                <a:cs typeface="Tahoma" pitchFamily="34" charset="0"/>
              </a:rPr>
              <a:t>Zermeño</a:t>
            </a:r>
            <a:endParaRPr lang="es-ES" sz="1968" dirty="0">
              <a:solidFill>
                <a:schemeClr val="tx1">
                  <a:lumMod val="75000"/>
                  <a:lumOff val="25000"/>
                </a:schemeClr>
              </a:solidFill>
              <a:latin typeface="Tahoma" pitchFamily="34" charset="0"/>
              <a:ea typeface="Tahoma" pitchFamily="34" charset="0"/>
              <a:cs typeface="Tahoma" pitchFamily="34" charset="0"/>
            </a:endParaRPr>
          </a:p>
          <a:p>
            <a:pPr marL="359981" indent="-251987" algn="ctr">
              <a:defRPr/>
            </a:pPr>
            <a:r>
              <a:rPr lang="es-ES" sz="1772" dirty="0">
                <a:solidFill>
                  <a:schemeClr val="tx1">
                    <a:lumMod val="75000"/>
                    <a:lumOff val="25000"/>
                  </a:schemeClr>
                </a:solidFill>
                <a:latin typeface="Tahoma" pitchFamily="34" charset="0"/>
                <a:ea typeface="Tahoma" pitchFamily="34" charset="0"/>
                <a:cs typeface="Tahoma" pitchFamily="34" charset="0"/>
              </a:rPr>
              <a:t>Subdirectora de Control Escolar</a:t>
            </a:r>
          </a:p>
          <a:p>
            <a:pPr marL="359981" indent="-251987" algn="ctr">
              <a:defRPr/>
            </a:pPr>
            <a:endParaRPr lang="es-ES" sz="1968" dirty="0">
              <a:solidFill>
                <a:schemeClr val="tx1">
                  <a:lumMod val="75000"/>
                  <a:lumOff val="25000"/>
                </a:schemeClr>
              </a:solidFill>
              <a:latin typeface="Tahoma" pitchFamily="34" charset="0"/>
              <a:ea typeface="Tahoma" pitchFamily="34" charset="0"/>
              <a:cs typeface="Tahoma" pitchFamily="34" charset="0"/>
            </a:endParaRPr>
          </a:p>
          <a:p>
            <a:pPr marL="359981" indent="-251987" algn="ctr">
              <a:defRPr/>
            </a:pPr>
            <a:r>
              <a:rPr lang="es-ES" sz="1968" dirty="0">
                <a:solidFill>
                  <a:schemeClr val="tx1">
                    <a:lumMod val="75000"/>
                    <a:lumOff val="25000"/>
                  </a:schemeClr>
                </a:solidFill>
                <a:latin typeface="Tahoma" pitchFamily="34" charset="0"/>
                <a:ea typeface="Tahoma" pitchFamily="34" charset="0"/>
                <a:cs typeface="Tahoma" pitchFamily="34" charset="0"/>
              </a:rPr>
              <a:t>L.A. Alfonso </a:t>
            </a:r>
            <a:r>
              <a:rPr lang="es-ES" sz="1968" dirty="0" err="1">
                <a:solidFill>
                  <a:schemeClr val="tx1">
                    <a:lumMod val="75000"/>
                    <a:lumOff val="25000"/>
                  </a:schemeClr>
                </a:solidFill>
                <a:latin typeface="Tahoma" pitchFamily="34" charset="0"/>
                <a:ea typeface="Tahoma" pitchFamily="34" charset="0"/>
                <a:cs typeface="Tahoma" pitchFamily="34" charset="0"/>
              </a:rPr>
              <a:t>Lavin</a:t>
            </a:r>
            <a:r>
              <a:rPr lang="es-ES" sz="1968" dirty="0">
                <a:solidFill>
                  <a:schemeClr val="tx1">
                    <a:lumMod val="75000"/>
                    <a:lumOff val="25000"/>
                  </a:schemeClr>
                </a:solidFill>
                <a:latin typeface="Tahoma" pitchFamily="34" charset="0"/>
                <a:ea typeface="Tahoma" pitchFamily="34" charset="0"/>
                <a:cs typeface="Tahoma" pitchFamily="34" charset="0"/>
              </a:rPr>
              <a:t> Oliveros</a:t>
            </a:r>
          </a:p>
          <a:p>
            <a:pPr marL="359981" indent="-251987" algn="ctr">
              <a:defRPr/>
            </a:pPr>
            <a:r>
              <a:rPr lang="es-ES" sz="1968" dirty="0">
                <a:solidFill>
                  <a:schemeClr val="tx1">
                    <a:lumMod val="75000"/>
                    <a:lumOff val="25000"/>
                  </a:schemeClr>
                </a:solidFill>
                <a:latin typeface="Tahoma" pitchFamily="34" charset="0"/>
                <a:ea typeface="Tahoma" pitchFamily="34" charset="0"/>
                <a:cs typeface="Tahoma" pitchFamily="34" charset="0"/>
              </a:rPr>
              <a:t>Jefe del Departamento de </a:t>
            </a:r>
          </a:p>
          <a:p>
            <a:pPr marL="359981" indent="-251987" algn="ctr">
              <a:defRPr/>
            </a:pPr>
            <a:r>
              <a:rPr lang="es-ES" sz="1968" dirty="0">
                <a:solidFill>
                  <a:schemeClr val="tx1">
                    <a:lumMod val="75000"/>
                    <a:lumOff val="25000"/>
                  </a:schemeClr>
                </a:solidFill>
                <a:latin typeface="Tahoma" pitchFamily="34" charset="0"/>
                <a:ea typeface="Tahoma" pitchFamily="34" charset="0"/>
                <a:cs typeface="Tahoma" pitchFamily="34" charset="0"/>
              </a:rPr>
              <a:t>Registro y Certificación</a:t>
            </a:r>
          </a:p>
          <a:p>
            <a:pPr marL="359981" indent="-251987" algn="ctr">
              <a:defRPr/>
            </a:pPr>
            <a:endParaRPr lang="es-ES" sz="1968" dirty="0">
              <a:solidFill>
                <a:schemeClr val="tx1">
                  <a:lumMod val="75000"/>
                  <a:lumOff val="25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068401626"/>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6209" y="1264920"/>
            <a:ext cx="622286" cy="4358640"/>
          </a:xfrm>
          <a:prstGeom prst="rect">
            <a:avLst/>
          </a:prstGeom>
          <a:noFill/>
        </p:spPr>
        <p:txBody>
          <a:bodyPr vert="wordArtVert" wrap="square">
            <a:spAutoFit/>
          </a:bodyPr>
          <a:lstStyle/>
          <a:p>
            <a:pPr algn="ctr">
              <a:defRPr/>
            </a:pPr>
            <a:r>
              <a:rPr lang="es-MX" sz="2559" b="1" dirty="0">
                <a:solidFill>
                  <a:schemeClr val="accent4">
                    <a:lumMod val="50000"/>
                  </a:schemeClr>
                </a:solidFill>
                <a:effectLst>
                  <a:outerShdw blurRad="38100" dist="38100" dir="2700000" algn="tl">
                    <a:srgbClr val="000000">
                      <a:alpha val="43137"/>
                    </a:srgbClr>
                  </a:outerShdw>
                </a:effectLst>
                <a:latin typeface="Arial Narrow" pitchFamily="34" charset="0"/>
              </a:rPr>
              <a:t>INFORMES</a:t>
            </a:r>
          </a:p>
        </p:txBody>
      </p:sp>
      <p:sp>
        <p:nvSpPr>
          <p:cNvPr id="3" name="Rectangle 10"/>
          <p:cNvSpPr>
            <a:spLocks noChangeArrowheads="1"/>
          </p:cNvSpPr>
          <p:nvPr/>
        </p:nvSpPr>
        <p:spPr bwMode="auto">
          <a:xfrm>
            <a:off x="1546803" y="1882194"/>
            <a:ext cx="6819982" cy="3483512"/>
          </a:xfrm>
          <a:prstGeom prst="rect">
            <a:avLst/>
          </a:prstGeom>
          <a:noFill/>
          <a:ln w="9525">
            <a:noFill/>
            <a:miter lim="800000"/>
            <a:headEnd/>
            <a:tailEnd/>
          </a:ln>
          <a:effectLst/>
        </p:spPr>
        <p:txBody>
          <a:bodyPr wrap="square" anchor="ctr">
            <a:spAutoFit/>
          </a:bodyPr>
          <a:lstStyle/>
          <a:p>
            <a:pPr algn="ctr">
              <a:defRPr/>
            </a:pPr>
            <a:r>
              <a:rPr lang="es-ES" sz="2756" dirty="0">
                <a:solidFill>
                  <a:schemeClr val="tx1">
                    <a:lumMod val="75000"/>
                    <a:lumOff val="25000"/>
                  </a:schemeClr>
                </a:solidFill>
                <a:effectLst>
                  <a:outerShdw blurRad="38100" dist="38100" dir="2700000" algn="tl">
                    <a:srgbClr val="C0C0C0"/>
                  </a:outerShdw>
                </a:effectLst>
                <a:latin typeface="Tahoma" pitchFamily="34" charset="0"/>
                <a:cs typeface="Tahoma" pitchFamily="34" charset="0"/>
              </a:rPr>
              <a:t>Teléfono: 3 17 16 88 Ext. 327</a:t>
            </a:r>
          </a:p>
          <a:p>
            <a:pPr algn="ctr">
              <a:defRPr/>
            </a:pPr>
            <a:endParaRPr lang="es-ES" sz="2756" dirty="0">
              <a:solidFill>
                <a:schemeClr val="tx1">
                  <a:lumMod val="75000"/>
                  <a:lumOff val="25000"/>
                </a:schemeClr>
              </a:solidFill>
              <a:effectLst>
                <a:outerShdw blurRad="38100" dist="38100" dir="2700000" algn="tl">
                  <a:srgbClr val="C0C0C0"/>
                </a:outerShdw>
              </a:effectLst>
              <a:latin typeface="Tahoma" pitchFamily="34" charset="0"/>
              <a:cs typeface="Tahoma" pitchFamily="34" charset="0"/>
            </a:endParaRPr>
          </a:p>
          <a:p>
            <a:pPr algn="ctr">
              <a:defRPr/>
            </a:pPr>
            <a:r>
              <a:rPr lang="es-ES" sz="2756" dirty="0">
                <a:solidFill>
                  <a:schemeClr val="tx1">
                    <a:lumMod val="75000"/>
                    <a:lumOff val="25000"/>
                  </a:schemeClr>
                </a:solidFill>
                <a:effectLst>
                  <a:outerShdw blurRad="38100" dist="38100" dir="2700000" algn="tl">
                    <a:srgbClr val="C0C0C0"/>
                  </a:outerShdw>
                </a:effectLst>
                <a:latin typeface="Tahoma" pitchFamily="34" charset="0"/>
                <a:cs typeface="Tahoma" pitchFamily="34" charset="0"/>
              </a:rPr>
              <a:t>CORREOS ELECTRÓNICOS: </a:t>
            </a:r>
          </a:p>
          <a:p>
            <a:pPr algn="ctr">
              <a:defRPr/>
            </a:pPr>
            <a:endParaRPr lang="es-ES" sz="2756" dirty="0">
              <a:solidFill>
                <a:schemeClr val="tx1">
                  <a:lumMod val="75000"/>
                  <a:lumOff val="25000"/>
                </a:schemeClr>
              </a:solidFill>
              <a:effectLst>
                <a:outerShdw blurRad="38100" dist="38100" dir="2700000" algn="tl">
                  <a:srgbClr val="C0C0C0"/>
                </a:outerShdw>
              </a:effectLst>
              <a:latin typeface="Tahoma" pitchFamily="34" charset="0"/>
              <a:cs typeface="Tahoma" pitchFamily="34" charset="0"/>
            </a:endParaRPr>
          </a:p>
          <a:p>
            <a:pPr algn="ctr">
              <a:defRPr/>
            </a:pPr>
            <a:r>
              <a:rPr lang="es-ES" sz="2756" dirty="0">
                <a:solidFill>
                  <a:schemeClr val="tx1">
                    <a:lumMod val="75000"/>
                    <a:lumOff val="25000"/>
                  </a:schemeClr>
                </a:solidFill>
                <a:effectLst>
                  <a:outerShdw blurRad="38100" dist="38100" dir="2700000" algn="tl">
                    <a:srgbClr val="C0C0C0"/>
                  </a:outerShdw>
                </a:effectLst>
                <a:latin typeface="Tahoma" pitchFamily="34" charset="0"/>
                <a:cs typeface="Tahoma" pitchFamily="34" charset="0"/>
              </a:rPr>
              <a:t>alfonso.lavin@iebem.edu.mx</a:t>
            </a:r>
          </a:p>
          <a:p>
            <a:pPr algn="ctr">
              <a:defRPr/>
            </a:pPr>
            <a:endParaRPr lang="es-ES" sz="2756" dirty="0">
              <a:solidFill>
                <a:schemeClr val="tx1">
                  <a:lumMod val="75000"/>
                  <a:lumOff val="25000"/>
                </a:schemeClr>
              </a:solidFill>
              <a:effectLst>
                <a:outerShdw blurRad="38100" dist="38100" dir="2700000" algn="tl">
                  <a:srgbClr val="C0C0C0"/>
                </a:outerShdw>
              </a:effectLst>
              <a:latin typeface="Tahoma" pitchFamily="34" charset="0"/>
              <a:cs typeface="Tahoma" pitchFamily="34" charset="0"/>
            </a:endParaRPr>
          </a:p>
          <a:p>
            <a:pPr algn="ctr">
              <a:defRPr/>
            </a:pPr>
            <a:r>
              <a:rPr lang="es-ES" sz="2756" dirty="0">
                <a:solidFill>
                  <a:schemeClr val="tx1">
                    <a:lumMod val="75000"/>
                    <a:lumOff val="25000"/>
                  </a:schemeClr>
                </a:solidFill>
                <a:effectLst>
                  <a:outerShdw blurRad="38100" dist="38100" dir="2700000" algn="tl">
                    <a:srgbClr val="C0C0C0"/>
                  </a:outerShdw>
                </a:effectLst>
                <a:latin typeface="Tahoma" pitchFamily="34" charset="0"/>
                <a:cs typeface="Tahoma" pitchFamily="34" charset="0"/>
              </a:rPr>
              <a:t> </a:t>
            </a:r>
            <a:r>
              <a:rPr lang="es-ES" sz="2756" dirty="0" smtClean="0">
                <a:solidFill>
                  <a:schemeClr val="tx1">
                    <a:lumMod val="75000"/>
                    <a:lumOff val="25000"/>
                  </a:schemeClr>
                </a:solidFill>
                <a:effectLst>
                  <a:outerShdw blurRad="38100" dist="38100" dir="2700000" algn="tl">
                    <a:srgbClr val="C0C0C0"/>
                  </a:outerShdw>
                </a:effectLst>
                <a:latin typeface="Tahoma" pitchFamily="34" charset="0"/>
                <a:cs typeface="Tahoma" pitchFamily="34" charset="0"/>
              </a:rPr>
              <a:t>martha</a:t>
            </a:r>
            <a:r>
              <a:rPr lang="es-ES" sz="2756" dirty="0" smtClean="0">
                <a:solidFill>
                  <a:schemeClr val="tx1">
                    <a:lumMod val="75000"/>
                    <a:lumOff val="25000"/>
                  </a:schemeClr>
                </a:solidFill>
                <a:effectLst>
                  <a:outerShdw blurRad="38100" dist="38100" dir="2700000" algn="tl">
                    <a:srgbClr val="C0C0C0"/>
                  </a:outerShdw>
                </a:effectLst>
                <a:latin typeface="Tahoma" pitchFamily="34" charset="0"/>
                <a:cs typeface="Tahoma" pitchFamily="34" charset="0"/>
              </a:rPr>
              <a:t>.esparza</a:t>
            </a:r>
            <a:r>
              <a:rPr lang="es-ES" sz="2756" dirty="0" smtClean="0">
                <a:solidFill>
                  <a:schemeClr val="tx1">
                    <a:lumMod val="75000"/>
                    <a:lumOff val="25000"/>
                  </a:schemeClr>
                </a:solidFill>
                <a:effectLst>
                  <a:outerShdw blurRad="38100" dist="38100" dir="2700000" algn="tl">
                    <a:srgbClr val="C0C0C0"/>
                  </a:outerShdw>
                </a:effectLst>
                <a:latin typeface="Tahoma" pitchFamily="34" charset="0"/>
                <a:cs typeface="Tahoma" pitchFamily="34" charset="0"/>
              </a:rPr>
              <a:t>@iebem.edu.mx</a:t>
            </a:r>
            <a:endParaRPr lang="es-ES" sz="2756" dirty="0">
              <a:solidFill>
                <a:schemeClr val="tx1">
                  <a:lumMod val="75000"/>
                  <a:lumOff val="25000"/>
                </a:schemeClr>
              </a:solidFill>
              <a:effectLst>
                <a:outerShdw blurRad="38100" dist="38100" dir="2700000" algn="tl">
                  <a:srgbClr val="C0C0C0"/>
                </a:outerShdw>
              </a:effectLst>
              <a:latin typeface="Tahoma" pitchFamily="34" charset="0"/>
              <a:cs typeface="Tahoma" pitchFamily="34" charset="0"/>
            </a:endParaRPr>
          </a:p>
          <a:p>
            <a:pPr algn="ctr">
              <a:defRPr/>
            </a:pPr>
            <a:endParaRPr lang="es-ES" sz="2756" dirty="0">
              <a:solidFill>
                <a:schemeClr val="tx1">
                  <a:lumMod val="75000"/>
                  <a:lumOff val="25000"/>
                </a:schemeClr>
              </a:solidFill>
              <a:effectLst>
                <a:outerShdw blurRad="38100" dist="38100" dir="2700000" algn="tl">
                  <a:srgbClr val="C0C0C0"/>
                </a:outerShdw>
              </a:effectLst>
              <a:latin typeface="Tahoma" pitchFamily="34" charset="0"/>
              <a:cs typeface="Tahoma" pitchFamily="34" charset="0"/>
            </a:endParaRPr>
          </a:p>
        </p:txBody>
      </p:sp>
    </p:spTree>
    <p:extLst>
      <p:ext uri="{BB962C8B-B14F-4D97-AF65-F5344CB8AC3E}">
        <p14:creationId xmlns:p14="http://schemas.microsoft.com/office/powerpoint/2010/main" xmlns="" val="139092916"/>
      </p:ext>
    </p:extLst>
  </p:cSld>
  <p:clrMapOvr>
    <a:masterClrMapping/>
  </p:clrMapOvr>
  <p:transition>
    <p:pull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1260672" y="2801460"/>
            <a:ext cx="6819982" cy="1605445"/>
          </a:xfrm>
          <a:prstGeom prst="rect">
            <a:avLst/>
          </a:prstGeom>
          <a:noFill/>
          <a:ln w="9525">
            <a:noFill/>
            <a:miter lim="800000"/>
            <a:headEnd/>
            <a:tailEnd/>
          </a:ln>
          <a:effectLst/>
        </p:spPr>
        <p:txBody>
          <a:bodyPr wrap="square" anchor="ctr">
            <a:spAutoFit/>
          </a:bodyPr>
          <a:lstStyle/>
          <a:p>
            <a:pPr algn="ctr">
              <a:defRPr/>
            </a:pPr>
            <a:r>
              <a:rPr lang="es-ES" sz="9842" b="1" dirty="0">
                <a:solidFill>
                  <a:schemeClr val="tx1">
                    <a:lumMod val="75000"/>
                    <a:lumOff val="25000"/>
                  </a:schemeClr>
                </a:solidFill>
                <a:effectLst>
                  <a:outerShdw blurRad="38100" dist="38100" dir="2700000" algn="tl">
                    <a:srgbClr val="C0C0C0"/>
                  </a:outerShdw>
                </a:effectLst>
                <a:latin typeface="Tahoma" pitchFamily="34" charset="0"/>
                <a:cs typeface="Tahoma" pitchFamily="34" charset="0"/>
              </a:rPr>
              <a:t>GRACIAS</a:t>
            </a:r>
          </a:p>
        </p:txBody>
      </p:sp>
    </p:spTree>
    <p:extLst>
      <p:ext uri="{BB962C8B-B14F-4D97-AF65-F5344CB8AC3E}">
        <p14:creationId xmlns:p14="http://schemas.microsoft.com/office/powerpoint/2010/main" xmlns="" val="1878390422"/>
      </p:ext>
    </p:extLst>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sharpenSoften amount="5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83860" y="1690032"/>
            <a:ext cx="3237070" cy="44948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Rectángulo"/>
          <p:cNvSpPr/>
          <p:nvPr/>
        </p:nvSpPr>
        <p:spPr>
          <a:xfrm>
            <a:off x="650240" y="1691942"/>
            <a:ext cx="4897120" cy="4524315"/>
          </a:xfrm>
          <a:prstGeom prst="rect">
            <a:avLst/>
          </a:prstGeom>
          <a:ln>
            <a:solidFill>
              <a:schemeClr val="accent1"/>
            </a:solidFill>
          </a:ln>
        </p:spPr>
        <p:txBody>
          <a:bodyPr wrap="square">
            <a:spAutoFit/>
          </a:bodyPr>
          <a:lstStyle/>
          <a:p>
            <a:pPr algn="just">
              <a:defRPr/>
            </a:pPr>
            <a:r>
              <a:rPr lang="es-MX" dirty="0" smtClean="0">
                <a:latin typeface="Arial" pitchFamily="34" charset="0"/>
                <a:cs typeface="Arial" pitchFamily="34" charset="0"/>
              </a:rPr>
              <a:t>La Secretaría de Educación Pública, se encuentra trabajando permanentemente en la mejora continua en los procesos que garanticen el acceso, permanencia, tránsito y conclusión de los alumnos que cursan la educación básica, en este sentido se publicó el </a:t>
            </a:r>
            <a:r>
              <a:rPr lang="es-MX" b="1" dirty="0" smtClean="0">
                <a:latin typeface="Arial" pitchFamily="34" charset="0"/>
                <a:cs typeface="Arial" pitchFamily="34" charset="0"/>
              </a:rPr>
              <a:t>Acuerdo Secretarial número 696</a:t>
            </a:r>
            <a:r>
              <a:rPr lang="es-MX" dirty="0" smtClean="0">
                <a:latin typeface="Arial" pitchFamily="34" charset="0"/>
                <a:cs typeface="Arial" pitchFamily="34" charset="0"/>
              </a:rPr>
              <a:t> por el que se establecen normas generales para la Evaluación, Acreditación, Promoción y Certificación en la Educación Básica, con fecha 20 de septiembre de 2013, por lo que con la finalidad de garantizar una aplicación eficiente y la oportuna difusión de las disposiciones que en la materia aplicarán para el ciclo escolar que inicia, se ha tenido a bien emitir las presentes normas</a:t>
            </a:r>
            <a:endParaRPr lang="es-MX" dirty="0">
              <a:latin typeface="Arial" pitchFamily="34" charset="0"/>
              <a:cs typeface="Arial" pitchFamily="34" charset="0"/>
            </a:endParaRPr>
          </a:p>
        </p:txBody>
      </p:sp>
      <p:sp>
        <p:nvSpPr>
          <p:cNvPr id="7" name="6 Rectángulo"/>
          <p:cNvSpPr/>
          <p:nvPr/>
        </p:nvSpPr>
        <p:spPr>
          <a:xfrm>
            <a:off x="657668" y="1157545"/>
            <a:ext cx="4564572" cy="430887"/>
          </a:xfrm>
          <a:prstGeom prst="rect">
            <a:avLst/>
          </a:prstGeom>
          <a:ln>
            <a:solidFill>
              <a:schemeClr val="accent1"/>
            </a:solidFill>
          </a:ln>
        </p:spPr>
        <p:txBody>
          <a:bodyPr wrap="square">
            <a:spAutoFit/>
          </a:bodyPr>
          <a:lstStyle/>
          <a:p>
            <a:pPr algn="just">
              <a:defRPr/>
            </a:pPr>
            <a:r>
              <a:rPr lang="es-MX" sz="2200" b="1" dirty="0" smtClean="0">
                <a:latin typeface="Arial" pitchFamily="34" charset="0"/>
                <a:cs typeface="Arial" pitchFamily="34" charset="0"/>
              </a:rPr>
              <a:t>Normas de Control Escolar:</a:t>
            </a:r>
          </a:p>
        </p:txBody>
      </p:sp>
    </p:spTree>
    <p:extLst>
      <p:ext uri="{BB962C8B-B14F-4D97-AF65-F5344CB8AC3E}">
        <p14:creationId xmlns:p14="http://schemas.microsoft.com/office/powerpoint/2010/main" xmlns="" val="3121077557"/>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sharpenSoften amount="5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4" name="3 Rectángulo"/>
          <p:cNvSpPr/>
          <p:nvPr/>
        </p:nvSpPr>
        <p:spPr>
          <a:xfrm>
            <a:off x="574864" y="2025950"/>
            <a:ext cx="7512496" cy="317009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sz="2000" b="1" dirty="0" smtClean="0">
                <a:solidFill>
                  <a:schemeClr val="accent1">
                    <a:lumMod val="75000"/>
                  </a:schemeClr>
                </a:solidFill>
                <a:latin typeface="Arial" pitchFamily="34" charset="0"/>
                <a:cs typeface="Arial" pitchFamily="34" charset="0"/>
              </a:rPr>
              <a:t>RESPONSABILIDADES DE LOS DIRECTORES Y RESPONSABLES DEL PLANTEL</a:t>
            </a:r>
          </a:p>
          <a:p>
            <a:pPr algn="just"/>
            <a:endParaRPr lang="es-MX" sz="2000" dirty="0" smtClean="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endParaRPr>
          </a:p>
          <a:p>
            <a:pPr marL="538163" indent="-538163" algn="just">
              <a:tabLst>
                <a:tab pos="538163" algn="l"/>
              </a:tabLst>
            </a:pPr>
            <a:r>
              <a:rPr lang="es-MX" sz="2000" b="1" dirty="0" smtClean="0">
                <a:solidFill>
                  <a:schemeClr val="accent1">
                    <a:lumMod val="75000"/>
                  </a:schemeClr>
                </a:solidFill>
                <a:latin typeface="Arial" pitchFamily="34" charset="0"/>
                <a:cs typeface="Arial" pitchFamily="34" charset="0"/>
              </a:rPr>
              <a:t>27.- Aplicación de las Normas de Control Escolar por los Directores y Responsables del Plantel:</a:t>
            </a:r>
            <a:r>
              <a:rPr lang="es-MX" sz="2000" b="1" dirty="0" smtClean="0">
                <a:latin typeface="Arial" pitchFamily="34" charset="0"/>
                <a:cs typeface="Arial" pitchFamily="34" charset="0"/>
              </a:rPr>
              <a:t> </a:t>
            </a:r>
            <a:r>
              <a:rPr lang="es-MX" sz="2000" b="1" dirty="0">
                <a:latin typeface="Arial" pitchFamily="34" charset="0"/>
                <a:cs typeface="Arial" pitchFamily="34" charset="0"/>
              </a:rPr>
              <a:t>El Director de la institución educativa </a:t>
            </a:r>
            <a:r>
              <a:rPr lang="es-MX" sz="2000" b="1" dirty="0" smtClean="0">
                <a:latin typeface="Arial" pitchFamily="34" charset="0"/>
                <a:cs typeface="Arial" pitchFamily="34" charset="0"/>
              </a:rPr>
              <a:t>pública o </a:t>
            </a:r>
            <a:r>
              <a:rPr lang="es-MX" sz="2000" b="1" dirty="0">
                <a:latin typeface="Arial" pitchFamily="34" charset="0"/>
                <a:cs typeface="Arial" pitchFamily="34" charset="0"/>
              </a:rPr>
              <a:t>particular con autorización, es responsable de</a:t>
            </a:r>
            <a:r>
              <a:rPr lang="es-MX" sz="2000" b="1" dirty="0" smtClean="0">
                <a:latin typeface="Arial" pitchFamily="34" charset="0"/>
                <a:cs typeface="Arial" pitchFamily="34" charset="0"/>
              </a:rPr>
              <a:t>:</a:t>
            </a:r>
          </a:p>
          <a:p>
            <a:pPr algn="just"/>
            <a:endParaRPr lang="es-MX" sz="2000" b="1" dirty="0" smtClean="0">
              <a:latin typeface="Arial" pitchFamily="34" charset="0"/>
              <a:cs typeface="Arial" pitchFamily="34" charset="0"/>
            </a:endParaRPr>
          </a:p>
          <a:p>
            <a:pPr algn="just">
              <a:tabLst>
                <a:tab pos="630238" algn="l"/>
              </a:tabLst>
            </a:pPr>
            <a:r>
              <a:rPr lang="es-MX" sz="2000" b="1" dirty="0" smtClean="0">
                <a:latin typeface="Arial" pitchFamily="34" charset="0"/>
                <a:cs typeface="Arial" pitchFamily="34" charset="0"/>
              </a:rPr>
              <a:t>27.1 	La difusión y aplicación de las presentes normas.</a:t>
            </a:r>
          </a:p>
          <a:p>
            <a:pPr algn="just"/>
            <a:endParaRPr lang="es-MX" sz="2000" b="1" dirty="0" smtClean="0">
              <a:latin typeface="Arial" pitchFamily="34" charset="0"/>
              <a:cs typeface="Arial" pitchFamily="34" charset="0"/>
            </a:endParaRPr>
          </a:p>
        </p:txBody>
      </p:sp>
      <p:sp>
        <p:nvSpPr>
          <p:cNvPr id="5" name="4 Rectángulo"/>
          <p:cNvSpPr/>
          <p:nvPr/>
        </p:nvSpPr>
        <p:spPr>
          <a:xfrm>
            <a:off x="576388" y="1208345"/>
            <a:ext cx="4564572" cy="430887"/>
          </a:xfrm>
          <a:prstGeom prst="rect">
            <a:avLst/>
          </a:prstGeom>
          <a:ln>
            <a:solidFill>
              <a:schemeClr val="accent1"/>
            </a:solidFill>
          </a:ln>
        </p:spPr>
        <p:txBody>
          <a:bodyPr wrap="square">
            <a:spAutoFit/>
          </a:bodyPr>
          <a:lstStyle/>
          <a:p>
            <a:pPr algn="just">
              <a:defRPr/>
            </a:pPr>
            <a:r>
              <a:rPr lang="es-MX" sz="2200" b="1" dirty="0" smtClean="0">
                <a:latin typeface="Arial" pitchFamily="34" charset="0"/>
                <a:cs typeface="Arial" pitchFamily="34" charset="0"/>
              </a:rPr>
              <a:t>Normas de Control Escolar:</a:t>
            </a:r>
          </a:p>
        </p:txBody>
      </p:sp>
    </p:spTree>
    <p:extLst>
      <p:ext uri="{BB962C8B-B14F-4D97-AF65-F5344CB8AC3E}">
        <p14:creationId xmlns:p14="http://schemas.microsoft.com/office/powerpoint/2010/main" xmlns="" val="312107755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sharpenSoften amount="5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4" name="3 Rectángulo"/>
          <p:cNvSpPr/>
          <p:nvPr/>
        </p:nvSpPr>
        <p:spPr>
          <a:xfrm>
            <a:off x="452944" y="1904030"/>
            <a:ext cx="8066216" cy="424731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630238" indent="-630238" algn="just">
              <a:tabLst>
                <a:tab pos="711200" algn="l"/>
              </a:tabLst>
            </a:pPr>
            <a:r>
              <a:rPr lang="es-MX" sz="2000" b="1" dirty="0" smtClean="0">
                <a:latin typeface="Arial" pitchFamily="34" charset="0"/>
                <a:cs typeface="Arial" pitchFamily="34" charset="0"/>
              </a:rPr>
              <a:t>27.3	La información proporcionada por la escuela al área de control escolar.</a:t>
            </a:r>
          </a:p>
          <a:p>
            <a:pPr marL="630238" indent="-630238" algn="just">
              <a:tabLst>
                <a:tab pos="711200" algn="l"/>
              </a:tabLst>
            </a:pPr>
            <a:endParaRPr lang="es-MX" sz="1000" b="1" dirty="0" smtClean="0">
              <a:latin typeface="Arial" pitchFamily="34" charset="0"/>
              <a:cs typeface="Arial" pitchFamily="34" charset="0"/>
            </a:endParaRPr>
          </a:p>
          <a:p>
            <a:pPr algn="just">
              <a:tabLst>
                <a:tab pos="711200" algn="l"/>
              </a:tabLst>
            </a:pPr>
            <a:r>
              <a:rPr lang="es-MX" sz="2000" b="1" dirty="0" smtClean="0">
                <a:solidFill>
                  <a:srgbClr val="663300"/>
                </a:solidFill>
                <a:latin typeface="Arial" pitchFamily="34" charset="0"/>
                <a:cs typeface="Arial" pitchFamily="34" charset="0"/>
              </a:rPr>
              <a:t>ENTREGAR A MAS TARDAR EL DÍA 07 DE NOVIEMBRE DEL PRESENTE LA DOCUMENTACIÓN PENDIENTE (FORMATOS </a:t>
            </a:r>
            <a:r>
              <a:rPr lang="es-MX" sz="2000" b="1" dirty="0" err="1" smtClean="0">
                <a:solidFill>
                  <a:srgbClr val="663300"/>
                </a:solidFill>
                <a:latin typeface="Arial" pitchFamily="34" charset="0"/>
                <a:cs typeface="Arial" pitchFamily="34" charset="0"/>
              </a:rPr>
              <a:t>RS</a:t>
            </a:r>
            <a:r>
              <a:rPr lang="es-MX" sz="2000" b="1" dirty="0" smtClean="0">
                <a:solidFill>
                  <a:srgbClr val="663300"/>
                </a:solidFill>
                <a:latin typeface="Arial" pitchFamily="34" charset="0"/>
                <a:cs typeface="Arial" pitchFamily="34" charset="0"/>
              </a:rPr>
              <a:t>, </a:t>
            </a:r>
            <a:r>
              <a:rPr lang="es-MX" sz="2000" b="1" dirty="0" err="1" smtClean="0">
                <a:solidFill>
                  <a:srgbClr val="663300"/>
                </a:solidFill>
                <a:latin typeface="Arial" pitchFamily="34" charset="0"/>
                <a:cs typeface="Arial" pitchFamily="34" charset="0"/>
              </a:rPr>
              <a:t>REL</a:t>
            </a:r>
            <a:r>
              <a:rPr lang="es-MX" sz="2000" b="1" dirty="0" smtClean="0">
                <a:solidFill>
                  <a:srgbClr val="663300"/>
                </a:solidFill>
                <a:latin typeface="Arial" pitchFamily="34" charset="0"/>
                <a:cs typeface="Arial" pitchFamily="34" charset="0"/>
              </a:rPr>
              <a:t>, CERTIFICADOS DE ALUMNOS IRREGULARES) AL DEPARTAMENTO DE REGISTRO Y CERTIFICACIÓN.</a:t>
            </a:r>
          </a:p>
          <a:p>
            <a:pPr marL="630238" indent="-630238" algn="just"/>
            <a:endParaRPr lang="es-MX" sz="1000" b="1" dirty="0" smtClean="0">
              <a:latin typeface="Arial" pitchFamily="34" charset="0"/>
              <a:cs typeface="Arial" pitchFamily="34" charset="0"/>
            </a:endParaRPr>
          </a:p>
          <a:p>
            <a:pPr marL="630238" indent="-630238" algn="just"/>
            <a:r>
              <a:rPr lang="es-MX" sz="2000" b="1" dirty="0" smtClean="0">
                <a:latin typeface="Arial" pitchFamily="34" charset="0"/>
                <a:cs typeface="Arial" pitchFamily="34" charset="0"/>
              </a:rPr>
              <a:t>27.4	La expedición y entrega oportuna de documentos de acreditación y certificación.</a:t>
            </a:r>
          </a:p>
          <a:p>
            <a:pPr marL="630238" indent="-630238" algn="just"/>
            <a:endParaRPr lang="es-MX" sz="1000" b="1" dirty="0" smtClean="0">
              <a:latin typeface="Arial" pitchFamily="34" charset="0"/>
              <a:cs typeface="Arial" pitchFamily="34" charset="0"/>
            </a:endParaRPr>
          </a:p>
          <a:p>
            <a:pPr algn="just"/>
            <a:r>
              <a:rPr lang="es-MX" sz="2000" b="1" dirty="0" smtClean="0">
                <a:solidFill>
                  <a:srgbClr val="663300"/>
                </a:solidFill>
                <a:latin typeface="Arial" pitchFamily="34" charset="0"/>
                <a:cs typeface="Arial" pitchFamily="34" charset="0"/>
              </a:rPr>
              <a:t>ENTREGA DE CERTIFICADOS A </a:t>
            </a:r>
            <a:r>
              <a:rPr lang="es-MX" sz="2000" b="1" dirty="0" err="1" smtClean="0">
                <a:solidFill>
                  <a:srgbClr val="663300"/>
                </a:solidFill>
                <a:latin typeface="Arial" pitchFamily="34" charset="0"/>
                <a:cs typeface="Arial" pitchFamily="34" charset="0"/>
              </a:rPr>
              <a:t>EXALUMNOS</a:t>
            </a:r>
            <a:r>
              <a:rPr lang="es-MX" sz="2000" b="1" dirty="0" smtClean="0">
                <a:solidFill>
                  <a:srgbClr val="663300"/>
                </a:solidFill>
                <a:latin typeface="Arial" pitchFamily="34" charset="0"/>
                <a:cs typeface="Arial" pitchFamily="34" charset="0"/>
              </a:rPr>
              <a:t>, QUE SE REGULARIZARON HASTA EL PERÍODO DE SEPTIEMBRE: ESTOS DEBIERON SER ENTREGADOS A MÁS TARDAR EN LA PRIMERA SEMANA DE OCTUBRE.</a:t>
            </a:r>
            <a:endParaRPr lang="es-MX" sz="2000" dirty="0">
              <a:effectLst>
                <a:outerShdw blurRad="38100" dist="38100" dir="2700000" algn="tl">
                  <a:srgbClr val="C0C0C0"/>
                </a:outerShdw>
              </a:effectLst>
              <a:latin typeface="Arial" pitchFamily="34" charset="0"/>
              <a:cs typeface="Arial" pitchFamily="34" charset="0"/>
            </a:endParaRPr>
          </a:p>
        </p:txBody>
      </p:sp>
      <p:sp>
        <p:nvSpPr>
          <p:cNvPr id="5" name="4 Rectángulo"/>
          <p:cNvSpPr/>
          <p:nvPr/>
        </p:nvSpPr>
        <p:spPr>
          <a:xfrm>
            <a:off x="576388" y="1208345"/>
            <a:ext cx="4564572" cy="430887"/>
          </a:xfrm>
          <a:prstGeom prst="rect">
            <a:avLst/>
          </a:prstGeom>
          <a:ln>
            <a:solidFill>
              <a:schemeClr val="accent1"/>
            </a:solidFill>
          </a:ln>
        </p:spPr>
        <p:txBody>
          <a:bodyPr wrap="square">
            <a:spAutoFit/>
          </a:bodyPr>
          <a:lstStyle/>
          <a:p>
            <a:pPr algn="just">
              <a:defRPr/>
            </a:pPr>
            <a:r>
              <a:rPr lang="es-MX" sz="2200" b="1" dirty="0" smtClean="0">
                <a:latin typeface="Arial" pitchFamily="34" charset="0"/>
                <a:cs typeface="Arial" pitchFamily="34" charset="0"/>
              </a:rPr>
              <a:t>Normas de Control Escolar:</a:t>
            </a:r>
          </a:p>
        </p:txBody>
      </p:sp>
    </p:spTree>
    <p:extLst>
      <p:ext uri="{BB962C8B-B14F-4D97-AF65-F5344CB8AC3E}">
        <p14:creationId xmlns:p14="http://schemas.microsoft.com/office/powerpoint/2010/main" xmlns="" val="312107755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sharpenSoften amount="5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5" name="4 Rectángulo"/>
          <p:cNvSpPr/>
          <p:nvPr/>
        </p:nvSpPr>
        <p:spPr>
          <a:xfrm>
            <a:off x="576388" y="1208345"/>
            <a:ext cx="4564572" cy="430887"/>
          </a:xfrm>
          <a:prstGeom prst="rect">
            <a:avLst/>
          </a:prstGeom>
          <a:ln>
            <a:solidFill>
              <a:schemeClr val="accent1"/>
            </a:solidFill>
          </a:ln>
        </p:spPr>
        <p:txBody>
          <a:bodyPr wrap="square">
            <a:spAutoFit/>
          </a:bodyPr>
          <a:lstStyle/>
          <a:p>
            <a:pPr algn="just">
              <a:defRPr/>
            </a:pPr>
            <a:r>
              <a:rPr lang="es-MX" sz="2200" b="1" dirty="0" smtClean="0">
                <a:latin typeface="Arial" pitchFamily="34" charset="0"/>
                <a:cs typeface="Arial" pitchFamily="34" charset="0"/>
              </a:rPr>
              <a:t>Normas de Control Escolar:</a:t>
            </a:r>
          </a:p>
        </p:txBody>
      </p:sp>
      <p:sp>
        <p:nvSpPr>
          <p:cNvPr id="2" name="1 CuadroTexto"/>
          <p:cNvSpPr txBox="1"/>
          <p:nvPr/>
        </p:nvSpPr>
        <p:spPr>
          <a:xfrm>
            <a:off x="576388" y="1841500"/>
            <a:ext cx="7284912" cy="923330"/>
          </a:xfrm>
          <a:prstGeom prst="rect">
            <a:avLst/>
          </a:prstGeom>
          <a:noFill/>
        </p:spPr>
        <p:txBody>
          <a:bodyPr wrap="square" rtlCol="0">
            <a:spAutoFit/>
          </a:bodyPr>
          <a:lstStyle/>
          <a:p>
            <a:r>
              <a:rPr lang="es-MX" b="1" dirty="0" smtClean="0">
                <a:solidFill>
                  <a:schemeClr val="accent4">
                    <a:lumMod val="50000"/>
                  </a:schemeClr>
                </a:solidFill>
                <a:latin typeface="Arial" panose="020B0604020202020204" pitchFamily="34" charset="0"/>
                <a:cs typeface="Arial" panose="020B0604020202020204" pitchFamily="34" charset="0"/>
              </a:rPr>
              <a:t>TRÁMITES DE INSCRIPCIÓN</a:t>
            </a:r>
          </a:p>
          <a:p>
            <a:r>
              <a:rPr lang="es-MX" b="1" dirty="0" smtClean="0">
                <a:solidFill>
                  <a:schemeClr val="accent4">
                    <a:lumMod val="50000"/>
                  </a:schemeClr>
                </a:solidFill>
                <a:latin typeface="Arial" panose="020B0604020202020204" pitchFamily="34" charset="0"/>
                <a:cs typeface="Arial" panose="020B0604020202020204" pitchFamily="34" charset="0"/>
              </a:rPr>
              <a:t>32.- Requisitos de inscripción: </a:t>
            </a:r>
            <a:r>
              <a:rPr lang="es-MX" dirty="0" smtClean="0">
                <a:latin typeface="Arial" panose="020B0604020202020204" pitchFamily="34" charset="0"/>
                <a:cs typeface="Arial" panose="020B0604020202020204" pitchFamily="34" charset="0"/>
              </a:rPr>
              <a:t>Para ingresar al nivel de secundaria será necesario cumplir con lo siguiente:</a:t>
            </a:r>
            <a:endParaRPr lang="es-MX" b="1" dirty="0">
              <a:solidFill>
                <a:schemeClr val="accent4">
                  <a:lumMod val="50000"/>
                </a:schemeClr>
              </a:solidFill>
              <a:latin typeface="Arial" panose="020B0604020202020204" pitchFamily="34" charset="0"/>
              <a:cs typeface="Arial" panose="020B0604020202020204"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xmlns="" val="2914387029"/>
              </p:ext>
            </p:extLst>
          </p:nvPr>
        </p:nvGraphicFramePr>
        <p:xfrm>
          <a:off x="360488" y="2866430"/>
          <a:ext cx="8237412" cy="2735390"/>
        </p:xfrm>
        <a:graphic>
          <a:graphicData uri="http://schemas.openxmlformats.org/drawingml/2006/table">
            <a:tbl>
              <a:tblPr firstRow="1" bandRow="1">
                <a:tableStyleId>{5C22544A-7EE6-4342-B048-85BDC9FD1C3A}</a:tableStyleId>
              </a:tblPr>
              <a:tblGrid>
                <a:gridCol w="1265112"/>
                <a:gridCol w="4292600"/>
                <a:gridCol w="2679700"/>
              </a:tblGrid>
              <a:tr h="370840">
                <a:tc>
                  <a:txBody>
                    <a:bodyPr/>
                    <a:lstStyle/>
                    <a:p>
                      <a:r>
                        <a:rPr lang="es-MX" dirty="0" smtClean="0">
                          <a:solidFill>
                            <a:schemeClr val="bg1"/>
                          </a:solidFill>
                        </a:rPr>
                        <a:t>Nivel</a:t>
                      </a:r>
                      <a:r>
                        <a:rPr lang="es-MX" baseline="0" dirty="0" smtClean="0">
                          <a:solidFill>
                            <a:schemeClr val="bg1"/>
                          </a:solidFill>
                        </a:rPr>
                        <a:t> Educativo</a:t>
                      </a:r>
                      <a:endParaRPr lang="es-MX"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r>
                        <a:rPr lang="es-MX" dirty="0" smtClean="0">
                          <a:solidFill>
                            <a:schemeClr val="bg1"/>
                          </a:solidFill>
                        </a:rPr>
                        <a:t>Edad</a:t>
                      </a:r>
                      <a:r>
                        <a:rPr lang="es-MX" baseline="0" dirty="0" smtClean="0">
                          <a:solidFill>
                            <a:schemeClr val="bg1"/>
                          </a:solidFill>
                        </a:rPr>
                        <a:t> de ingreso a primer grado</a:t>
                      </a:r>
                      <a:endParaRPr lang="es-MX"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r>
                        <a:rPr lang="es-MX" dirty="0" smtClean="0">
                          <a:solidFill>
                            <a:schemeClr val="bg1"/>
                          </a:solidFill>
                        </a:rPr>
                        <a:t>Documentación</a:t>
                      </a:r>
                      <a:endParaRPr lang="es-MX"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r>
              <a:tr h="370840">
                <a:tc>
                  <a:txBody>
                    <a:bodyPr/>
                    <a:lstStyle/>
                    <a:p>
                      <a:r>
                        <a:rPr lang="es-MX" dirty="0" smtClean="0">
                          <a:solidFill>
                            <a:schemeClr val="tx1"/>
                          </a:solidFill>
                        </a:rPr>
                        <a:t>Secundaria</a:t>
                      </a:r>
                      <a:endParaRPr lang="es-MX"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dirty="0" smtClean="0">
                          <a:solidFill>
                            <a:schemeClr val="tx1"/>
                          </a:solidFill>
                        </a:rPr>
                        <a:t>I. General y Técnica</a:t>
                      </a:r>
                      <a:r>
                        <a:rPr lang="es-MX" baseline="0" dirty="0" smtClean="0">
                          <a:solidFill>
                            <a:schemeClr val="tx1"/>
                          </a:solidFill>
                        </a:rPr>
                        <a:t> menores de 15 años.</a:t>
                      </a:r>
                    </a:p>
                    <a:p>
                      <a:r>
                        <a:rPr lang="es-MX" baseline="0" dirty="0" smtClean="0">
                          <a:solidFill>
                            <a:schemeClr val="tx1"/>
                          </a:solidFill>
                        </a:rPr>
                        <a:t>II. Telesecundaria menores de 16 años.</a:t>
                      </a:r>
                    </a:p>
                    <a:p>
                      <a:r>
                        <a:rPr lang="es-MX" baseline="0" dirty="0" smtClean="0">
                          <a:solidFill>
                            <a:schemeClr val="tx1"/>
                          </a:solidFill>
                        </a:rPr>
                        <a:t>III. En servicios educativos en comunidades rurales e indígenas que carezcan de servicios educativos para adultos menores de 18 años.</a:t>
                      </a:r>
                    </a:p>
                    <a:p>
                      <a:endParaRPr lang="es-MX" sz="800" baseline="0" dirty="0" smtClean="0">
                        <a:solidFill>
                          <a:schemeClr val="tx1"/>
                        </a:solidFill>
                      </a:endParaRPr>
                    </a:p>
                    <a:p>
                      <a:r>
                        <a:rPr lang="es-MX" baseline="0" dirty="0" smtClean="0">
                          <a:solidFill>
                            <a:schemeClr val="tx1"/>
                          </a:solidFill>
                        </a:rPr>
                        <a:t>(Documento de Dispensa de Edad)</a:t>
                      </a:r>
                      <a:endParaRPr lang="es-MX"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dirty="0" smtClean="0">
                          <a:solidFill>
                            <a:schemeClr val="tx1"/>
                          </a:solidFill>
                        </a:rPr>
                        <a:t>I. Copia del Acta</a:t>
                      </a:r>
                      <a:r>
                        <a:rPr lang="es-MX" baseline="0" dirty="0" smtClean="0">
                          <a:solidFill>
                            <a:schemeClr val="tx1"/>
                          </a:solidFill>
                        </a:rPr>
                        <a:t> de Nacimiento o Documento Equivalente.</a:t>
                      </a:r>
                    </a:p>
                    <a:p>
                      <a:r>
                        <a:rPr lang="es-MX" dirty="0" smtClean="0">
                          <a:solidFill>
                            <a:schemeClr val="tx1"/>
                          </a:solidFill>
                        </a:rPr>
                        <a:t>II. </a:t>
                      </a:r>
                      <a:r>
                        <a:rPr lang="es-MX" dirty="0" err="1" smtClean="0">
                          <a:solidFill>
                            <a:schemeClr val="tx1"/>
                          </a:solidFill>
                        </a:rPr>
                        <a:t>Curp</a:t>
                      </a:r>
                      <a:r>
                        <a:rPr lang="es-MX" dirty="0" smtClean="0">
                          <a:solidFill>
                            <a:schemeClr val="tx1"/>
                          </a:solidFill>
                        </a:rPr>
                        <a:t>.</a:t>
                      </a:r>
                    </a:p>
                    <a:p>
                      <a:r>
                        <a:rPr lang="es-MX" dirty="0" smtClean="0">
                          <a:solidFill>
                            <a:schemeClr val="tx1"/>
                          </a:solidFill>
                        </a:rPr>
                        <a:t>III. Certificado</a:t>
                      </a:r>
                      <a:r>
                        <a:rPr lang="es-MX" baseline="0" dirty="0" smtClean="0">
                          <a:solidFill>
                            <a:schemeClr val="tx1"/>
                          </a:solidFill>
                        </a:rPr>
                        <a:t> o Certificación de Educación Primaria o Equivalente.</a:t>
                      </a:r>
                      <a:endParaRPr lang="es-MX"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5 Rectángulo redondeado"/>
          <p:cNvSpPr/>
          <p:nvPr/>
        </p:nvSpPr>
        <p:spPr>
          <a:xfrm>
            <a:off x="1612900" y="4127500"/>
            <a:ext cx="4254500" cy="1028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8" name="7 Conector recto de flecha"/>
          <p:cNvCxnSpPr/>
          <p:nvPr/>
        </p:nvCxnSpPr>
        <p:spPr>
          <a:xfrm flipH="1">
            <a:off x="3463925" y="5194300"/>
            <a:ext cx="247650" cy="203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312107755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sharpenSoften amount="5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5" name="4 Rectángulo"/>
          <p:cNvSpPr/>
          <p:nvPr/>
        </p:nvSpPr>
        <p:spPr>
          <a:xfrm>
            <a:off x="576388" y="1170245"/>
            <a:ext cx="4564572" cy="430887"/>
          </a:xfrm>
          <a:prstGeom prst="rect">
            <a:avLst/>
          </a:prstGeom>
          <a:ln>
            <a:solidFill>
              <a:schemeClr val="accent1"/>
            </a:solidFill>
          </a:ln>
        </p:spPr>
        <p:txBody>
          <a:bodyPr wrap="square">
            <a:spAutoFit/>
          </a:bodyPr>
          <a:lstStyle/>
          <a:p>
            <a:pPr algn="just">
              <a:defRPr/>
            </a:pPr>
            <a:r>
              <a:rPr lang="es-MX" sz="2200" b="1" dirty="0" smtClean="0">
                <a:latin typeface="Arial" pitchFamily="34" charset="0"/>
                <a:cs typeface="Arial" pitchFamily="34" charset="0"/>
              </a:rPr>
              <a:t>Normas de Control Escolar:</a:t>
            </a:r>
          </a:p>
        </p:txBody>
      </p:sp>
      <p:sp>
        <p:nvSpPr>
          <p:cNvPr id="2" name="1 CuadroTexto"/>
          <p:cNvSpPr txBox="1"/>
          <p:nvPr/>
        </p:nvSpPr>
        <p:spPr>
          <a:xfrm>
            <a:off x="576388" y="1676400"/>
            <a:ext cx="4427412" cy="369332"/>
          </a:xfrm>
          <a:prstGeom prst="rect">
            <a:avLst/>
          </a:prstGeom>
          <a:noFill/>
        </p:spPr>
        <p:txBody>
          <a:bodyPr wrap="square" rtlCol="0">
            <a:spAutoFit/>
          </a:bodyPr>
          <a:lstStyle/>
          <a:p>
            <a:r>
              <a:rPr lang="es-MX" b="1" dirty="0" smtClean="0">
                <a:solidFill>
                  <a:schemeClr val="accent4">
                    <a:lumMod val="50000"/>
                  </a:schemeClr>
                </a:solidFill>
                <a:latin typeface="Arial" panose="020B0604020202020204" pitchFamily="34" charset="0"/>
                <a:cs typeface="Arial" panose="020B0604020202020204" pitchFamily="34" charset="0"/>
              </a:rPr>
              <a:t>TRÁMITES DE INSCRIPCIÓN</a:t>
            </a:r>
          </a:p>
        </p:txBody>
      </p:sp>
      <p:sp>
        <p:nvSpPr>
          <p:cNvPr id="3" name="2 CuadroTexto"/>
          <p:cNvSpPr txBox="1"/>
          <p:nvPr/>
        </p:nvSpPr>
        <p:spPr>
          <a:xfrm>
            <a:off x="393700" y="2095500"/>
            <a:ext cx="8331200" cy="4524315"/>
          </a:xfrm>
          <a:prstGeom prst="rect">
            <a:avLst/>
          </a:prstGeom>
          <a:noFill/>
        </p:spPr>
        <p:txBody>
          <a:bodyPr wrap="square" rtlCol="0">
            <a:spAutoFit/>
          </a:bodyPr>
          <a:lstStyle/>
          <a:p>
            <a:pPr algn="just"/>
            <a:r>
              <a:rPr lang="es-MX" dirty="0" smtClean="0">
                <a:latin typeface="Arial" panose="020B0604020202020204" pitchFamily="34" charset="0"/>
                <a:cs typeface="Arial" panose="020B0604020202020204" pitchFamily="34" charset="0"/>
              </a:rPr>
              <a:t>De presentarse alguno de los supuestos de falta de documentos que se enlistan a continuación, se procederá de acuerdo a lo siguiente:</a:t>
            </a:r>
          </a:p>
          <a:p>
            <a:pPr algn="just"/>
            <a:endParaRPr lang="es-MX" sz="900" dirty="0">
              <a:latin typeface="Arial" panose="020B0604020202020204" pitchFamily="34" charset="0"/>
              <a:cs typeface="Arial" panose="020B0604020202020204" pitchFamily="34" charset="0"/>
            </a:endParaRPr>
          </a:p>
          <a:p>
            <a:pPr algn="just"/>
            <a:r>
              <a:rPr lang="es-MX" dirty="0" smtClean="0">
                <a:latin typeface="Arial" panose="020B0604020202020204" pitchFamily="34" charset="0"/>
                <a:cs typeface="Arial" panose="020B0604020202020204" pitchFamily="34" charset="0"/>
              </a:rPr>
              <a:t>36.1. Copia certificada del Acta de Nacimiento o Documento Equivalente, el Director de la institución educativa pública o particular con autorización deberá informar al padre de familia y/o tutor para que se responsabilice a realizar el trámite correspondiente para obtenerla.</a:t>
            </a:r>
          </a:p>
          <a:p>
            <a:pPr algn="just"/>
            <a:endParaRPr lang="es-MX" sz="900" dirty="0">
              <a:latin typeface="Arial" panose="020B0604020202020204" pitchFamily="34" charset="0"/>
              <a:cs typeface="Arial" panose="020B0604020202020204" pitchFamily="34" charset="0"/>
            </a:endParaRPr>
          </a:p>
          <a:p>
            <a:pPr algn="just"/>
            <a:r>
              <a:rPr lang="es-MX" dirty="0" smtClean="0">
                <a:latin typeface="Arial" panose="020B0604020202020204" pitchFamily="34" charset="0"/>
                <a:cs typeface="Arial" panose="020B0604020202020204" pitchFamily="34" charset="0"/>
              </a:rPr>
              <a:t>El Director de la institución educativa pública o particular con autorización orientará al padre de familia o tutor para que acuda a la oficina del Registro Civil más próxima, en la cual le podrán proporcionar las copias certificadas del Acta de Nacimiento, aunque el registro se hubiere efectuado en otra entidad federativa distinta a la de su residencia.  La fecha límite para la entrega del documento, será el último día hábil del mes de mayo.  En caso de no presentarse, podrá expedirse documentación de certificación de carácter provisional, con la finalidad de favorecer el tránsito del educando por el sistema educativo nacional. </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7022241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sharpenSoften amount="5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5" name="4 Rectángulo"/>
          <p:cNvSpPr/>
          <p:nvPr/>
        </p:nvSpPr>
        <p:spPr>
          <a:xfrm>
            <a:off x="576388" y="1208345"/>
            <a:ext cx="4564572" cy="430887"/>
          </a:xfrm>
          <a:prstGeom prst="rect">
            <a:avLst/>
          </a:prstGeom>
          <a:ln>
            <a:solidFill>
              <a:schemeClr val="accent1"/>
            </a:solidFill>
          </a:ln>
        </p:spPr>
        <p:txBody>
          <a:bodyPr wrap="square">
            <a:spAutoFit/>
          </a:bodyPr>
          <a:lstStyle/>
          <a:p>
            <a:pPr algn="just">
              <a:defRPr/>
            </a:pPr>
            <a:r>
              <a:rPr lang="es-MX" sz="2200" b="1" dirty="0" smtClean="0">
                <a:latin typeface="Arial" pitchFamily="34" charset="0"/>
                <a:cs typeface="Arial" pitchFamily="34" charset="0"/>
              </a:rPr>
              <a:t>Normas de Control Escolar:</a:t>
            </a:r>
          </a:p>
        </p:txBody>
      </p:sp>
      <p:sp>
        <p:nvSpPr>
          <p:cNvPr id="2" name="1 CuadroTexto"/>
          <p:cNvSpPr txBox="1"/>
          <p:nvPr/>
        </p:nvSpPr>
        <p:spPr>
          <a:xfrm>
            <a:off x="576388" y="1841500"/>
            <a:ext cx="7284912" cy="369332"/>
          </a:xfrm>
          <a:prstGeom prst="rect">
            <a:avLst/>
          </a:prstGeom>
          <a:noFill/>
        </p:spPr>
        <p:txBody>
          <a:bodyPr wrap="square" rtlCol="0">
            <a:spAutoFit/>
          </a:bodyPr>
          <a:lstStyle/>
          <a:p>
            <a:r>
              <a:rPr lang="es-MX" b="1" dirty="0" smtClean="0">
                <a:solidFill>
                  <a:schemeClr val="accent4">
                    <a:lumMod val="50000"/>
                  </a:schemeClr>
                </a:solidFill>
                <a:latin typeface="Arial" panose="020B0604020202020204" pitchFamily="34" charset="0"/>
                <a:cs typeface="Arial" panose="020B0604020202020204" pitchFamily="34" charset="0"/>
              </a:rPr>
              <a:t>TRÁMITES DE INSCRIPCIÓN</a:t>
            </a:r>
          </a:p>
        </p:txBody>
      </p:sp>
      <p:sp>
        <p:nvSpPr>
          <p:cNvPr id="3" name="2 CuadroTexto"/>
          <p:cNvSpPr txBox="1"/>
          <p:nvPr/>
        </p:nvSpPr>
        <p:spPr>
          <a:xfrm>
            <a:off x="444500" y="2311400"/>
            <a:ext cx="7759700" cy="3416320"/>
          </a:xfrm>
          <a:prstGeom prst="rect">
            <a:avLst/>
          </a:prstGeom>
          <a:noFill/>
        </p:spPr>
        <p:txBody>
          <a:bodyPr wrap="square" rtlCol="0">
            <a:spAutoFit/>
          </a:bodyPr>
          <a:lstStyle/>
          <a:p>
            <a:pPr algn="just"/>
            <a:r>
              <a:rPr lang="es-MX" dirty="0" smtClean="0">
                <a:latin typeface="Arial" panose="020B0604020202020204" pitchFamily="34" charset="0"/>
                <a:cs typeface="Arial" panose="020B0604020202020204" pitchFamily="34" charset="0"/>
              </a:rPr>
              <a:t>En ningún caso, la ausencia de CURP obstaculizará el acceso a los servicios educativos.</a:t>
            </a:r>
          </a:p>
          <a:p>
            <a:pPr algn="just"/>
            <a:endParaRPr lang="es-MX" dirty="0">
              <a:latin typeface="Arial" panose="020B0604020202020204" pitchFamily="34" charset="0"/>
              <a:cs typeface="Arial" panose="020B0604020202020204" pitchFamily="34" charset="0"/>
            </a:endParaRPr>
          </a:p>
          <a:p>
            <a:pPr algn="just"/>
            <a:r>
              <a:rPr lang="es-MX" dirty="0" smtClean="0">
                <a:latin typeface="Arial" panose="020B0604020202020204" pitchFamily="34" charset="0"/>
                <a:cs typeface="Arial" panose="020B0604020202020204" pitchFamily="34" charset="0"/>
              </a:rPr>
              <a:t>En tanto se asigne la CURP con sus 18 dígitos por la Secretaría de Gobernación, deberá utilizarse el segmento raíz con sus 16 posiciones auto-generables.</a:t>
            </a:r>
          </a:p>
          <a:p>
            <a:pPr algn="just"/>
            <a:endParaRPr lang="es-MX" dirty="0">
              <a:latin typeface="Arial" panose="020B0604020202020204" pitchFamily="34" charset="0"/>
              <a:cs typeface="Arial" panose="020B0604020202020204" pitchFamily="34" charset="0"/>
            </a:endParaRPr>
          </a:p>
          <a:p>
            <a:pPr algn="just"/>
            <a:r>
              <a:rPr lang="es-MX" dirty="0" smtClean="0">
                <a:latin typeface="Arial" panose="020B0604020202020204" pitchFamily="34" charset="0"/>
                <a:cs typeface="Arial" panose="020B0604020202020204" pitchFamily="34" charset="0"/>
              </a:rPr>
              <a:t>En tal sentido y con la finalidad de favorecer el ingreso del educando a los servicios del tipo básico, el padre de familia o tutor firmará una Carta-Compromiso </a:t>
            </a:r>
            <a:r>
              <a:rPr lang="es-MX" dirty="0">
                <a:latin typeface="Arial" panose="020B0604020202020204" pitchFamily="34" charset="0"/>
                <a:cs typeface="Arial" panose="020B0604020202020204" pitchFamily="34" charset="0"/>
              </a:rPr>
              <a:t>T</a:t>
            </a:r>
            <a:r>
              <a:rPr lang="es-MX" dirty="0" smtClean="0">
                <a:latin typeface="Arial" panose="020B0604020202020204" pitchFamily="34" charset="0"/>
                <a:cs typeface="Arial" panose="020B0604020202020204" pitchFamily="34" charset="0"/>
              </a:rPr>
              <a:t>emporal, en la cual se comprometa a llevar a cabo el trámite correspondiente para obtener la documentación faltante al momento de la inscripción, de acuerdo al modelo del anexo No. 7.</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9118660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1117</TotalTime>
  <Words>1978</Words>
  <Application>Microsoft Office PowerPoint</Application>
  <PresentationFormat>Personalizado</PresentationFormat>
  <Paragraphs>165</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dc:creator>
  <cp:lastModifiedBy>ebem</cp:lastModifiedBy>
  <cp:revision>170</cp:revision>
  <dcterms:created xsi:type="dcterms:W3CDTF">2014-10-13T14:40:28Z</dcterms:created>
  <dcterms:modified xsi:type="dcterms:W3CDTF">2014-10-20T18:15:37Z</dcterms:modified>
</cp:coreProperties>
</file>