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8" r:id="rId3"/>
    <p:sldId id="296" r:id="rId4"/>
    <p:sldId id="259" r:id="rId5"/>
    <p:sldId id="260" r:id="rId6"/>
    <p:sldId id="261" r:id="rId7"/>
    <p:sldId id="262" r:id="rId8"/>
    <p:sldId id="292" r:id="rId9"/>
    <p:sldId id="263" r:id="rId10"/>
    <p:sldId id="264" r:id="rId11"/>
    <p:sldId id="265" r:id="rId12"/>
    <p:sldId id="266" r:id="rId13"/>
    <p:sldId id="293" r:id="rId14"/>
    <p:sldId id="267" r:id="rId15"/>
    <p:sldId id="294"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5" r:id="rId40"/>
    <p:sldId id="291"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6666"/>
    <a:srgbClr val="800000"/>
    <a:srgbClr val="1B311F"/>
    <a:srgbClr val="2E0F00"/>
    <a:srgbClr val="3E1F00"/>
    <a:srgbClr val="422C16"/>
    <a:srgbClr val="0C788E"/>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6" autoAdjust="0"/>
    <p:restoredTop sz="94652" autoAdjust="0"/>
  </p:normalViewPr>
  <p:slideViewPr>
    <p:cSldViewPr showGuides="1">
      <p:cViewPr>
        <p:scale>
          <a:sx n="60" d="100"/>
          <a:sy n="60" d="100"/>
        </p:scale>
        <p:origin x="-112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F0DD9-5618-47E5-BFB0-C8949AF76C81}"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D05D9BCC-FB76-41D4-A8B1-A1BB5F6E75D4}">
      <dgm:prSet phldrT="[Text]" custT="1"/>
      <dgm:spPr/>
      <dgm:t>
        <a:bodyPr anchor="ctr" anchorCtr="0"/>
        <a:lstStyle/>
        <a:p>
          <a:pPr algn="ctr"/>
          <a:r>
            <a:rPr lang="en-US" sz="2000" dirty="0" smtClean="0">
              <a:solidFill>
                <a:srgbClr val="800000"/>
              </a:solidFill>
              <a:effectLst>
                <a:outerShdw blurRad="38100" dist="38100" dir="2700000" algn="tl">
                  <a:srgbClr val="000000">
                    <a:alpha val="43137"/>
                  </a:srgbClr>
                </a:outerShdw>
              </a:effectLst>
              <a:latin typeface="Euphemia" panose="020B0503040102020104" pitchFamily="34" charset="0"/>
            </a:rPr>
            <a:t>AGOSTO</a:t>
          </a:r>
          <a:endParaRPr lang="en-US" sz="2000" dirty="0">
            <a:solidFill>
              <a:srgbClr val="800000"/>
            </a:solidFill>
            <a:effectLst>
              <a:outerShdw blurRad="38100" dist="38100" dir="2700000" algn="tl">
                <a:srgbClr val="000000">
                  <a:alpha val="43137"/>
                </a:srgbClr>
              </a:outerShdw>
            </a:effectLst>
            <a:latin typeface="Euphemia" panose="020B0503040102020104" pitchFamily="34" charset="0"/>
          </a:endParaRPr>
        </a:p>
      </dgm:t>
    </dgm:pt>
    <dgm:pt modelId="{B8AC920E-D64D-48DC-984A-37633F9D2765}" type="parTrans" cxnId="{07074DCD-39A6-4EFB-8406-5390900DA3DF}">
      <dgm:prSet/>
      <dgm:spPr/>
      <dgm:t>
        <a:bodyPr/>
        <a:lstStyle/>
        <a:p>
          <a:endParaRPr lang="en-US">
            <a:latin typeface="Impact" pitchFamily="34" charset="0"/>
          </a:endParaRPr>
        </a:p>
      </dgm:t>
    </dgm:pt>
    <dgm:pt modelId="{4BBF9DBE-D8F9-495A-92CC-0BDD5CBE910C}" type="sibTrans" cxnId="{07074DCD-39A6-4EFB-8406-5390900DA3DF}">
      <dgm:prSet/>
      <dgm:spPr/>
      <dgm:t>
        <a:bodyPr/>
        <a:lstStyle/>
        <a:p>
          <a:endParaRPr lang="en-US">
            <a:latin typeface="Impact" pitchFamily="34" charset="0"/>
          </a:endParaRPr>
        </a:p>
      </dgm:t>
    </dgm:pt>
    <dgm:pt modelId="{3C9DC950-45A0-4506-BE1C-19C9488437B9}">
      <dgm:prSet phldrT="[Text]" custT="1"/>
      <dgm:spPr>
        <a:gradFill flip="none" rotWithShape="1">
          <a:gsLst>
            <a:gs pos="0">
              <a:srgbClr val="E1DED7"/>
            </a:gs>
            <a:gs pos="100000">
              <a:srgbClr val="E1DED7">
                <a:alpha val="0"/>
              </a:srgbClr>
            </a:gs>
          </a:gsLst>
          <a:lin ang="5400000" scaled="1"/>
          <a:tileRect/>
        </a:gradFill>
        <a:ln>
          <a:solidFill>
            <a:schemeClr val="tx1">
              <a:alpha val="90000"/>
            </a:schemeClr>
          </a:solidFill>
        </a:ln>
        <a:effectLst/>
      </dgm:spPr>
      <dgm:t>
        <a:bodyPr lIns="91440" tIns="182880" rIns="91440" bIns="91440" anchor="ctr" anchorCtr="0"/>
        <a:lstStyle/>
        <a:p>
          <a:pPr>
            <a:spcAft>
              <a:spcPts val="1200"/>
            </a:spcAft>
          </a:pPr>
          <a:r>
            <a:rPr lang="en-US" sz="1800" dirty="0" err="1" smtClean="0">
              <a:effectLst>
                <a:outerShdw blurRad="38100" dist="38100" dir="2700000" algn="tl">
                  <a:srgbClr val="000000">
                    <a:alpha val="43137"/>
                  </a:srgbClr>
                </a:outerShdw>
              </a:effectLst>
              <a:latin typeface="Euphemia" panose="020B0503040102020104" pitchFamily="34" charset="0"/>
            </a:rPr>
            <a:t>Acciones</a:t>
          </a:r>
          <a:r>
            <a:rPr lang="en-US" sz="1800" dirty="0" smtClean="0">
              <a:effectLst>
                <a:outerShdw blurRad="38100" dist="38100" dir="2700000" algn="tl">
                  <a:srgbClr val="000000">
                    <a:alpha val="43137"/>
                  </a:srgbClr>
                </a:outerShdw>
              </a:effectLst>
              <a:latin typeface="Euphemia" panose="020B0503040102020104" pitchFamily="34" charset="0"/>
            </a:rPr>
            <a:t>: </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F63603CC-B671-49A7-9582-DF7B4B90BEA3}" type="parTrans" cxnId="{F369EAA2-D79E-4A3F-B40F-E596564E4D04}">
      <dgm:prSet/>
      <dgm:spPr/>
      <dgm:t>
        <a:bodyPr/>
        <a:lstStyle/>
        <a:p>
          <a:endParaRPr lang="en-US">
            <a:latin typeface="Impact" pitchFamily="34" charset="0"/>
          </a:endParaRPr>
        </a:p>
      </dgm:t>
    </dgm:pt>
    <dgm:pt modelId="{06DD1EC4-A123-4E44-9A55-AF0106D23293}" type="sibTrans" cxnId="{F369EAA2-D79E-4A3F-B40F-E596564E4D04}">
      <dgm:prSet/>
      <dgm:spPr/>
      <dgm:t>
        <a:bodyPr/>
        <a:lstStyle/>
        <a:p>
          <a:endParaRPr lang="en-US">
            <a:latin typeface="Impact" pitchFamily="34" charset="0"/>
          </a:endParaRPr>
        </a:p>
      </dgm:t>
    </dgm:pt>
    <dgm:pt modelId="{3B79CE4B-03CF-429A-BF7C-93A754861154}">
      <dgm:prSet phldrT="[Text]" custT="1"/>
      <dgm:spPr/>
      <dgm:t>
        <a:bodyPr anchor="ctr" anchorCtr="0"/>
        <a:lstStyle/>
        <a:p>
          <a:pPr algn="ctr"/>
          <a:r>
            <a:rPr lang="en-US" sz="2000" dirty="0" smtClean="0">
              <a:solidFill>
                <a:srgbClr val="800000"/>
              </a:solidFill>
              <a:effectLst>
                <a:outerShdw blurRad="38100" dist="38100" dir="2700000" algn="tl">
                  <a:srgbClr val="000000">
                    <a:alpha val="43137"/>
                  </a:srgbClr>
                </a:outerShdw>
              </a:effectLst>
              <a:latin typeface="Euphemia" panose="020B0503040102020104" pitchFamily="34" charset="0"/>
            </a:rPr>
            <a:t>SEPTIEMBRE</a:t>
          </a:r>
          <a:endParaRPr lang="en-US" sz="2000" dirty="0">
            <a:solidFill>
              <a:srgbClr val="800000"/>
            </a:solidFill>
            <a:effectLst>
              <a:outerShdw blurRad="38100" dist="38100" dir="2700000" algn="tl">
                <a:srgbClr val="000000">
                  <a:alpha val="43137"/>
                </a:srgbClr>
              </a:outerShdw>
            </a:effectLst>
            <a:latin typeface="Euphemia" panose="020B0503040102020104" pitchFamily="34" charset="0"/>
          </a:endParaRPr>
        </a:p>
      </dgm:t>
    </dgm:pt>
    <dgm:pt modelId="{5A4D7653-08BC-4AF9-9B19-23502DAFBA4C}" type="parTrans" cxnId="{75055484-DC55-4FF4-8D3A-138E14EDC7ED}">
      <dgm:prSet/>
      <dgm:spPr/>
      <dgm:t>
        <a:bodyPr/>
        <a:lstStyle/>
        <a:p>
          <a:endParaRPr lang="en-US">
            <a:latin typeface="Impact" pitchFamily="34" charset="0"/>
          </a:endParaRPr>
        </a:p>
      </dgm:t>
    </dgm:pt>
    <dgm:pt modelId="{9B6875B8-FB3B-4CF3-A73C-4C83A150586D}" type="sibTrans" cxnId="{75055484-DC55-4FF4-8D3A-138E14EDC7ED}">
      <dgm:prSet/>
      <dgm:spPr/>
      <dgm:t>
        <a:bodyPr/>
        <a:lstStyle/>
        <a:p>
          <a:endParaRPr lang="en-US">
            <a:latin typeface="Impact" pitchFamily="34" charset="0"/>
          </a:endParaRPr>
        </a:p>
      </dgm:t>
    </dgm:pt>
    <dgm:pt modelId="{2AA15879-6E9B-4FDE-9C01-625565590B69}">
      <dgm:prSet phldrT="[Text]" custT="1"/>
      <dgm:spPr>
        <a:gradFill rotWithShape="0">
          <a:gsLst>
            <a:gs pos="0">
              <a:srgbClr val="DEE1DB"/>
            </a:gs>
            <a:gs pos="100000">
              <a:srgbClr val="DEE1DB">
                <a:alpha val="0"/>
              </a:srgbClr>
            </a:gs>
          </a:gsLst>
          <a:lin ang="5400000" scaled="1"/>
        </a:gradFill>
        <a:ln>
          <a:solidFill>
            <a:schemeClr val="tx1">
              <a:alpha val="90000"/>
            </a:schemeClr>
          </a:solidFill>
        </a:ln>
        <a:effectLst/>
      </dgm:spPr>
      <dgm:t>
        <a:bodyPr lIns="91440" tIns="182880" rIns="91440" bIns="91440" anchor="ctr" anchorCtr="0"/>
        <a:lstStyle/>
        <a:p>
          <a:pPr>
            <a:spcAft>
              <a:spcPts val="1200"/>
            </a:spcAft>
          </a:pPr>
          <a:r>
            <a:rPr lang="en-US" sz="1800" dirty="0" smtClean="0">
              <a:effectLst>
                <a:outerShdw blurRad="38100" dist="38100" dir="2700000" algn="tl">
                  <a:srgbClr val="000000">
                    <a:alpha val="43137"/>
                  </a:srgbClr>
                </a:outerShdw>
              </a:effectLst>
              <a:latin typeface="Euphemia" panose="020B0503040102020104" pitchFamily="34" charset="0"/>
            </a:rPr>
            <a:t>Acciones</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CCA1A2B9-823C-49B8-9FC5-274EE6A4BB0E}" type="parTrans" cxnId="{A4726580-A59C-4A5F-96B4-C20BE5956F72}">
      <dgm:prSet/>
      <dgm:spPr/>
      <dgm:t>
        <a:bodyPr/>
        <a:lstStyle/>
        <a:p>
          <a:endParaRPr lang="en-US">
            <a:latin typeface="Impact" pitchFamily="34" charset="0"/>
          </a:endParaRPr>
        </a:p>
      </dgm:t>
    </dgm:pt>
    <dgm:pt modelId="{468E2CC2-BA05-4425-9957-239147890736}" type="sibTrans" cxnId="{A4726580-A59C-4A5F-96B4-C20BE5956F72}">
      <dgm:prSet/>
      <dgm:spPr/>
      <dgm:t>
        <a:bodyPr/>
        <a:lstStyle/>
        <a:p>
          <a:endParaRPr lang="en-US">
            <a:latin typeface="Impact" pitchFamily="34" charset="0"/>
          </a:endParaRPr>
        </a:p>
      </dgm:t>
    </dgm:pt>
    <dgm:pt modelId="{371A934E-C8E3-4DBE-91A3-021C7C061E9D}">
      <dgm:prSet phldrT="[Text]" custT="1"/>
      <dgm:spPr/>
      <dgm:t>
        <a:bodyPr anchor="ctr" anchorCtr="0"/>
        <a:lstStyle/>
        <a:p>
          <a:pPr algn="ctr"/>
          <a:r>
            <a:rPr lang="en-US" sz="2000" dirty="0" smtClean="0">
              <a:effectLst>
                <a:outerShdw blurRad="38100" dist="38100" dir="2700000" algn="tl">
                  <a:srgbClr val="000000">
                    <a:alpha val="43137"/>
                  </a:srgbClr>
                </a:outerShdw>
              </a:effectLst>
              <a:latin typeface="Euphemia" panose="020B0503040102020104" pitchFamily="34" charset="0"/>
            </a:rPr>
            <a:t>OCTUBRE</a:t>
          </a:r>
          <a:endParaRPr lang="en-US" sz="2000" dirty="0">
            <a:effectLst>
              <a:outerShdw blurRad="38100" dist="38100" dir="2700000" algn="tl">
                <a:srgbClr val="000000">
                  <a:alpha val="43137"/>
                </a:srgbClr>
              </a:outerShdw>
            </a:effectLst>
            <a:latin typeface="Euphemia" panose="020B0503040102020104" pitchFamily="34" charset="0"/>
          </a:endParaRPr>
        </a:p>
      </dgm:t>
    </dgm:pt>
    <dgm:pt modelId="{1A54019B-55B5-473C-A313-9CD23C3300D9}" type="parTrans" cxnId="{6D727F69-6EFA-44C1-9BF6-EA33F8F30164}">
      <dgm:prSet/>
      <dgm:spPr/>
      <dgm:t>
        <a:bodyPr/>
        <a:lstStyle/>
        <a:p>
          <a:endParaRPr lang="en-US">
            <a:latin typeface="Impact" pitchFamily="34" charset="0"/>
          </a:endParaRPr>
        </a:p>
      </dgm:t>
    </dgm:pt>
    <dgm:pt modelId="{1F4749CB-91AE-48DC-B8B0-99CE79139587}" type="sibTrans" cxnId="{6D727F69-6EFA-44C1-9BF6-EA33F8F30164}">
      <dgm:prSet/>
      <dgm:spPr/>
      <dgm:t>
        <a:bodyPr/>
        <a:lstStyle/>
        <a:p>
          <a:endParaRPr lang="en-US">
            <a:latin typeface="Impact" pitchFamily="34" charset="0"/>
          </a:endParaRPr>
        </a:p>
      </dgm:t>
    </dgm:pt>
    <dgm:pt modelId="{987B27DA-5CFF-4393-9E8C-FC3D52055600}">
      <dgm:prSet phldrT="[Text]" custT="1"/>
      <dgm:spPr>
        <a:gradFill rotWithShape="0">
          <a:gsLst>
            <a:gs pos="0">
              <a:srgbClr val="D6DCDA"/>
            </a:gs>
            <a:gs pos="100000">
              <a:srgbClr val="D6DCDA">
                <a:alpha val="0"/>
              </a:srgbClr>
            </a:gs>
          </a:gsLst>
          <a:lin ang="5400000" scaled="1"/>
        </a:gradFill>
        <a:ln>
          <a:solidFill>
            <a:schemeClr val="tx1">
              <a:alpha val="90000"/>
            </a:schemeClr>
          </a:solidFill>
        </a:ln>
        <a:effectLst/>
      </dgm:spPr>
      <dgm:t>
        <a:bodyPr lIns="91440" tIns="182880" rIns="91440" bIns="91440" anchor="ctr" anchorCtr="0"/>
        <a:lstStyle/>
        <a:p>
          <a:pPr>
            <a:spcAft>
              <a:spcPts val="1200"/>
            </a:spcAft>
          </a:pPr>
          <a:r>
            <a:rPr lang="en-US" sz="1800" dirty="0" smtClean="0">
              <a:effectLst>
                <a:outerShdw blurRad="38100" dist="38100" dir="2700000" algn="tl">
                  <a:srgbClr val="000000">
                    <a:alpha val="43137"/>
                  </a:srgbClr>
                </a:outerShdw>
              </a:effectLst>
              <a:latin typeface="Euphemia" panose="020B0503040102020104" pitchFamily="34" charset="0"/>
            </a:rPr>
            <a:t>Acciones</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DBAA9DB2-ED3B-4B0A-B36D-D0909BDF5ED5}" type="parTrans" cxnId="{89D97C97-2CD7-4FD2-8750-52C06FCA0A7E}">
      <dgm:prSet/>
      <dgm:spPr/>
      <dgm:t>
        <a:bodyPr/>
        <a:lstStyle/>
        <a:p>
          <a:endParaRPr lang="en-US">
            <a:latin typeface="Impact" pitchFamily="34" charset="0"/>
          </a:endParaRPr>
        </a:p>
      </dgm:t>
    </dgm:pt>
    <dgm:pt modelId="{7D536AC5-92A6-40F3-BCA8-0FCC25FB14B3}" type="sibTrans" cxnId="{89D97C97-2CD7-4FD2-8750-52C06FCA0A7E}">
      <dgm:prSet/>
      <dgm:spPr/>
      <dgm:t>
        <a:bodyPr/>
        <a:lstStyle/>
        <a:p>
          <a:endParaRPr lang="en-US">
            <a:latin typeface="Impact" pitchFamily="34" charset="0"/>
          </a:endParaRPr>
        </a:p>
      </dgm:t>
    </dgm:pt>
    <dgm:pt modelId="{4F68262E-65F7-421D-A857-B1A954849258}">
      <dgm:prSet phldrT="[Text]" custT="1"/>
      <dgm:spPr/>
      <dgm:t>
        <a:bodyPr anchor="ctr" anchorCtr="0"/>
        <a:lstStyle/>
        <a:p>
          <a:pPr algn="ctr"/>
          <a:r>
            <a:rPr lang="en-US" sz="2000" dirty="0" smtClean="0">
              <a:effectLst>
                <a:outerShdw blurRad="38100" dist="38100" dir="2700000" algn="tl">
                  <a:srgbClr val="000000">
                    <a:alpha val="43137"/>
                  </a:srgbClr>
                </a:outerShdw>
              </a:effectLst>
              <a:latin typeface="Euphemia" panose="020B0503040102020104" pitchFamily="34" charset="0"/>
            </a:rPr>
            <a:t>NOVIEMBRE</a:t>
          </a:r>
          <a:endParaRPr lang="en-US" sz="2000" dirty="0">
            <a:effectLst>
              <a:outerShdw blurRad="38100" dist="38100" dir="2700000" algn="tl">
                <a:srgbClr val="000000">
                  <a:alpha val="43137"/>
                </a:srgbClr>
              </a:outerShdw>
            </a:effectLst>
            <a:latin typeface="Euphemia" panose="020B0503040102020104" pitchFamily="34" charset="0"/>
          </a:endParaRPr>
        </a:p>
      </dgm:t>
    </dgm:pt>
    <dgm:pt modelId="{7E5E189C-BD3E-479D-B0EC-8E9FB42EE7AE}" type="parTrans" cxnId="{6C79BB35-1DD1-4B24-AC83-37E0FBAD0719}">
      <dgm:prSet/>
      <dgm:spPr/>
      <dgm:t>
        <a:bodyPr/>
        <a:lstStyle/>
        <a:p>
          <a:endParaRPr lang="en-US">
            <a:latin typeface="Impact" pitchFamily="34" charset="0"/>
          </a:endParaRPr>
        </a:p>
      </dgm:t>
    </dgm:pt>
    <dgm:pt modelId="{B14639EE-F329-45D3-8D59-8D1A59AD1B6D}" type="sibTrans" cxnId="{6C79BB35-1DD1-4B24-AC83-37E0FBAD0719}">
      <dgm:prSet/>
      <dgm:spPr/>
      <dgm:t>
        <a:bodyPr/>
        <a:lstStyle/>
        <a:p>
          <a:endParaRPr lang="en-US">
            <a:latin typeface="Impact" pitchFamily="34" charset="0"/>
          </a:endParaRPr>
        </a:p>
      </dgm:t>
    </dgm:pt>
    <dgm:pt modelId="{DD3BDE2D-7DD4-4F1A-9D24-FEF6F4925153}">
      <dgm:prSet phldrT="[Text]" custT="1"/>
      <dgm:spPr>
        <a:gradFill rotWithShape="0">
          <a:gsLst>
            <a:gs pos="0">
              <a:srgbClr val="D8D9DA"/>
            </a:gs>
            <a:gs pos="100000">
              <a:srgbClr val="D8D9DA">
                <a:alpha val="0"/>
              </a:srgbClr>
            </a:gs>
          </a:gsLst>
          <a:lin ang="5400000" scaled="1"/>
        </a:gradFill>
        <a:ln>
          <a:solidFill>
            <a:schemeClr val="tx1">
              <a:alpha val="90000"/>
            </a:schemeClr>
          </a:solidFill>
        </a:ln>
        <a:effectLst/>
      </dgm:spPr>
      <dgm:t>
        <a:bodyPr lIns="91440" tIns="182880" rIns="91440" bIns="91440" anchor="ctr" anchorCtr="0"/>
        <a:lstStyle/>
        <a:p>
          <a:pPr>
            <a:spcAft>
              <a:spcPts val="1200"/>
            </a:spcAft>
          </a:pPr>
          <a:r>
            <a:rPr lang="en-US" sz="1800" dirty="0" smtClean="0">
              <a:effectLst>
                <a:outerShdw blurRad="38100" dist="38100" dir="2700000" algn="tl">
                  <a:srgbClr val="000000">
                    <a:alpha val="43137"/>
                  </a:srgbClr>
                </a:outerShdw>
              </a:effectLst>
              <a:latin typeface="Euphemia" panose="020B0503040102020104" pitchFamily="34" charset="0"/>
            </a:rPr>
            <a:t>Acciones</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A196E128-D660-45D8-86AC-2926C79704BF}" type="parTrans" cxnId="{CF46D34F-AAB1-41B5-97E4-B95FC239B7B5}">
      <dgm:prSet/>
      <dgm:spPr/>
      <dgm:t>
        <a:bodyPr/>
        <a:lstStyle/>
        <a:p>
          <a:endParaRPr lang="en-US">
            <a:latin typeface="Impact" pitchFamily="34" charset="0"/>
          </a:endParaRPr>
        </a:p>
      </dgm:t>
    </dgm:pt>
    <dgm:pt modelId="{BB0FD4D7-F1BA-4E7B-8D41-E2257DDA529E}" type="sibTrans" cxnId="{CF46D34F-AAB1-41B5-97E4-B95FC239B7B5}">
      <dgm:prSet/>
      <dgm:spPr/>
      <dgm:t>
        <a:bodyPr/>
        <a:lstStyle/>
        <a:p>
          <a:endParaRPr lang="en-US">
            <a:latin typeface="Impact" pitchFamily="34" charset="0"/>
          </a:endParaRPr>
        </a:p>
      </dgm:t>
    </dgm:pt>
    <dgm:pt modelId="{B625086C-DD68-47E5-95FC-F533073A3DCF}">
      <dgm:prSet phldrT="[Text]" custT="1"/>
      <dgm:spPr>
        <a:gradFill flip="none" rotWithShape="1">
          <a:gsLst>
            <a:gs pos="0">
              <a:srgbClr val="E1DED7"/>
            </a:gs>
            <a:gs pos="100000">
              <a:srgbClr val="E1DED7">
                <a:alpha val="0"/>
              </a:srgbClr>
            </a:gs>
          </a:gsLst>
          <a:lin ang="5400000" scaled="1"/>
          <a:tileRect/>
        </a:gradFill>
        <a:ln>
          <a:solidFill>
            <a:schemeClr val="tx1">
              <a:alpha val="90000"/>
            </a:schemeClr>
          </a:solidFill>
        </a:ln>
        <a:effectLst/>
      </dgm:spPr>
      <dgm:t>
        <a:bodyPr lIns="91440" tIns="182880" rIns="91440" bIns="91440" anchor="ctr" anchorCtr="0"/>
        <a:lstStyle/>
        <a:p>
          <a:pPr>
            <a:spcAft>
              <a:spcPts val="1200"/>
            </a:spcAft>
          </a:pPr>
          <a:r>
            <a:rPr lang="en-US" sz="1800" dirty="0" smtClean="0">
              <a:effectLst>
                <a:outerShdw blurRad="38100" dist="38100" dir="2700000" algn="tl">
                  <a:srgbClr val="000000">
                    <a:alpha val="43137"/>
                  </a:srgbClr>
                </a:outerShdw>
              </a:effectLst>
              <a:latin typeface="Euphemia" panose="020B0503040102020104" pitchFamily="34" charset="0"/>
            </a:rPr>
            <a:t>Resultados </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CF62C8E5-894D-46C2-A2E0-39CF58BA7B79}" type="parTrans" cxnId="{7B455F46-8F5E-4A77-A178-AA73F89928E7}">
      <dgm:prSet/>
      <dgm:spPr/>
      <dgm:t>
        <a:bodyPr/>
        <a:lstStyle/>
        <a:p>
          <a:endParaRPr lang="en-US"/>
        </a:p>
      </dgm:t>
    </dgm:pt>
    <dgm:pt modelId="{23160E25-317B-45B5-B34D-91F0B3E8CA53}" type="sibTrans" cxnId="{7B455F46-8F5E-4A77-A178-AA73F89928E7}">
      <dgm:prSet/>
      <dgm:spPr/>
      <dgm:t>
        <a:bodyPr/>
        <a:lstStyle/>
        <a:p>
          <a:endParaRPr lang="en-US"/>
        </a:p>
      </dgm:t>
    </dgm:pt>
    <dgm:pt modelId="{BE068C4B-767C-4200-97D8-C0756D108FC3}">
      <dgm:prSet phldrT="[Text]" custT="1"/>
      <dgm:spPr>
        <a:gradFill flip="none" rotWithShape="1">
          <a:gsLst>
            <a:gs pos="0">
              <a:srgbClr val="E1DED7"/>
            </a:gs>
            <a:gs pos="100000">
              <a:srgbClr val="E1DED7">
                <a:alpha val="0"/>
              </a:srgbClr>
            </a:gs>
          </a:gsLst>
          <a:lin ang="5400000" scaled="1"/>
          <a:tileRect/>
        </a:gradFill>
        <a:ln>
          <a:solidFill>
            <a:schemeClr val="tx1">
              <a:alpha val="90000"/>
            </a:schemeClr>
          </a:solidFill>
        </a:ln>
        <a:effectLst/>
      </dgm:spPr>
      <dgm:t>
        <a:bodyPr lIns="91440" tIns="182880" rIns="91440" bIns="91440" anchor="ctr" anchorCtr="0"/>
        <a:lstStyle/>
        <a:p>
          <a:r>
            <a:rPr lang="en-US" sz="1800" dirty="0" smtClean="0">
              <a:effectLst>
                <a:outerShdw blurRad="38100" dist="38100" dir="2700000" algn="tl">
                  <a:srgbClr val="000000">
                    <a:alpha val="43137"/>
                  </a:srgbClr>
                </a:outerShdw>
              </a:effectLst>
              <a:latin typeface="Euphemia" panose="020B0503040102020104" pitchFamily="34" charset="0"/>
            </a:rPr>
            <a:t>Resultados </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1D78780D-219B-459F-ABBF-68BFCD709720}" type="parTrans" cxnId="{FA40B87D-9C1F-47A5-B932-21313B0318AA}">
      <dgm:prSet/>
      <dgm:spPr/>
      <dgm:t>
        <a:bodyPr/>
        <a:lstStyle/>
        <a:p>
          <a:endParaRPr lang="es-MX"/>
        </a:p>
      </dgm:t>
    </dgm:pt>
    <dgm:pt modelId="{84715C12-1E2A-4119-895E-4866F70CB504}" type="sibTrans" cxnId="{FA40B87D-9C1F-47A5-B932-21313B0318AA}">
      <dgm:prSet/>
      <dgm:spPr/>
      <dgm:t>
        <a:bodyPr/>
        <a:lstStyle/>
        <a:p>
          <a:endParaRPr lang="es-MX"/>
        </a:p>
      </dgm:t>
    </dgm:pt>
    <dgm:pt modelId="{629C7511-F47B-475B-B4B0-05BB6FBC6C84}">
      <dgm:prSet phldrT="[Text]" custT="1"/>
      <dgm:spPr>
        <a:gradFill flip="none" rotWithShape="1">
          <a:gsLst>
            <a:gs pos="0">
              <a:srgbClr val="E1DED7"/>
            </a:gs>
            <a:gs pos="100000">
              <a:srgbClr val="E1DED7">
                <a:alpha val="0"/>
              </a:srgbClr>
            </a:gs>
          </a:gsLst>
          <a:lin ang="5400000" scaled="1"/>
          <a:tileRect/>
        </a:gradFill>
        <a:ln>
          <a:solidFill>
            <a:schemeClr val="tx1">
              <a:alpha val="90000"/>
            </a:schemeClr>
          </a:solidFill>
        </a:ln>
        <a:effectLst/>
      </dgm:spPr>
      <dgm:t>
        <a:bodyPr lIns="91440" tIns="182880" rIns="91440" bIns="91440" anchor="ctr" anchorCtr="0"/>
        <a:lstStyle/>
        <a:p>
          <a:r>
            <a:rPr lang="en-US" sz="1800" dirty="0" smtClean="0">
              <a:effectLst>
                <a:outerShdw blurRad="38100" dist="38100" dir="2700000" algn="tl">
                  <a:srgbClr val="000000">
                    <a:alpha val="43137"/>
                  </a:srgbClr>
                </a:outerShdw>
              </a:effectLst>
              <a:latin typeface="Euphemia" panose="020B0503040102020104" pitchFamily="34" charset="0"/>
            </a:rPr>
            <a:t>Resultados </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DFA6C3F8-0F0F-4303-A2A4-A4ADF2A2FBB3}" type="parTrans" cxnId="{BE756585-8452-4F75-AE50-C08849C809A2}">
      <dgm:prSet/>
      <dgm:spPr/>
      <dgm:t>
        <a:bodyPr/>
        <a:lstStyle/>
        <a:p>
          <a:endParaRPr lang="es-MX"/>
        </a:p>
      </dgm:t>
    </dgm:pt>
    <dgm:pt modelId="{75BF17CD-57A5-4D9F-AA07-67B04CB921C9}" type="sibTrans" cxnId="{BE756585-8452-4F75-AE50-C08849C809A2}">
      <dgm:prSet/>
      <dgm:spPr/>
      <dgm:t>
        <a:bodyPr/>
        <a:lstStyle/>
        <a:p>
          <a:endParaRPr lang="es-MX"/>
        </a:p>
      </dgm:t>
    </dgm:pt>
    <dgm:pt modelId="{EF978DAC-8440-4F7E-9BF1-39AFAC0C8FBE}">
      <dgm:prSet phldrT="[Text]" custT="1"/>
      <dgm:spPr>
        <a:gradFill flip="none" rotWithShape="1">
          <a:gsLst>
            <a:gs pos="0">
              <a:srgbClr val="E1DED7"/>
            </a:gs>
            <a:gs pos="100000">
              <a:srgbClr val="E1DED7">
                <a:alpha val="0"/>
              </a:srgbClr>
            </a:gs>
          </a:gsLst>
          <a:lin ang="5400000" scaled="1"/>
          <a:tileRect/>
        </a:gradFill>
        <a:ln>
          <a:solidFill>
            <a:schemeClr val="tx1">
              <a:alpha val="90000"/>
            </a:schemeClr>
          </a:solidFill>
        </a:ln>
        <a:effectLst/>
      </dgm:spPr>
      <dgm:t>
        <a:bodyPr lIns="91440" tIns="182880" rIns="91440" bIns="91440" anchor="ctr" anchorCtr="0"/>
        <a:lstStyle/>
        <a:p>
          <a:r>
            <a:rPr lang="en-US" sz="1800" dirty="0" smtClean="0">
              <a:effectLst>
                <a:outerShdw blurRad="38100" dist="38100" dir="2700000" algn="tl">
                  <a:srgbClr val="000000">
                    <a:alpha val="43137"/>
                  </a:srgbClr>
                </a:outerShdw>
              </a:effectLst>
              <a:latin typeface="Euphemia" panose="020B0503040102020104" pitchFamily="34" charset="0"/>
            </a:rPr>
            <a:t>Resultados </a:t>
          </a:r>
          <a:endParaRPr lang="en-US" sz="1800" dirty="0">
            <a:effectLst>
              <a:outerShdw blurRad="38100" dist="38100" dir="2700000" algn="tl">
                <a:srgbClr val="000000">
                  <a:alpha val="43137"/>
                </a:srgbClr>
              </a:outerShdw>
            </a:effectLst>
            <a:latin typeface="Euphemia" panose="020B0503040102020104" pitchFamily="34" charset="0"/>
          </a:endParaRPr>
        </a:p>
      </dgm:t>
    </dgm:pt>
    <dgm:pt modelId="{4EE8708B-4B47-4A59-AF07-4EF2CB0CC4C7}" type="parTrans" cxnId="{CDAAF68B-5E87-495F-9922-3808B72FD002}">
      <dgm:prSet/>
      <dgm:spPr/>
      <dgm:t>
        <a:bodyPr/>
        <a:lstStyle/>
        <a:p>
          <a:endParaRPr lang="es-MX"/>
        </a:p>
      </dgm:t>
    </dgm:pt>
    <dgm:pt modelId="{D55F7597-5391-4DC8-928E-2832B1E5C8A0}" type="sibTrans" cxnId="{CDAAF68B-5E87-495F-9922-3808B72FD002}">
      <dgm:prSet/>
      <dgm:spPr/>
      <dgm:t>
        <a:bodyPr/>
        <a:lstStyle/>
        <a:p>
          <a:endParaRPr lang="es-MX"/>
        </a:p>
      </dgm:t>
    </dgm:pt>
    <dgm:pt modelId="{3D2AFC7C-0963-40F3-824D-6340752942E5}" type="pres">
      <dgm:prSet presAssocID="{517F0DD9-5618-47E5-BFB0-C8949AF76C81}" presName="Name0" presStyleCnt="0">
        <dgm:presLayoutVars>
          <dgm:dir/>
          <dgm:animLvl val="lvl"/>
          <dgm:resizeHandles val="exact"/>
        </dgm:presLayoutVars>
      </dgm:prSet>
      <dgm:spPr/>
      <dgm:t>
        <a:bodyPr/>
        <a:lstStyle/>
        <a:p>
          <a:endParaRPr lang="en-US"/>
        </a:p>
      </dgm:t>
    </dgm:pt>
    <dgm:pt modelId="{D87BB0BA-6C2C-4727-898B-18B6FE62754F}" type="pres">
      <dgm:prSet presAssocID="{D05D9BCC-FB76-41D4-A8B1-A1BB5F6E75D4}" presName="composite" presStyleCnt="0"/>
      <dgm:spPr/>
    </dgm:pt>
    <dgm:pt modelId="{563D5631-2476-42CE-8A03-14EE7F88A2FB}" type="pres">
      <dgm:prSet presAssocID="{D05D9BCC-FB76-41D4-A8B1-A1BB5F6E75D4}" presName="parTx" presStyleLbl="alignNode1" presStyleIdx="0" presStyleCnt="4" custLinFactNeighborX="12136">
        <dgm:presLayoutVars>
          <dgm:chMax val="0"/>
          <dgm:chPref val="0"/>
          <dgm:bulletEnabled val="1"/>
        </dgm:presLayoutVars>
      </dgm:prSet>
      <dgm:spPr>
        <a:prstGeom prst="round1Rect">
          <a:avLst/>
        </a:prstGeom>
      </dgm:spPr>
      <dgm:t>
        <a:bodyPr/>
        <a:lstStyle/>
        <a:p>
          <a:endParaRPr lang="en-US"/>
        </a:p>
      </dgm:t>
    </dgm:pt>
    <dgm:pt modelId="{3E709669-B635-4B09-B727-01C7BF6245AE}" type="pres">
      <dgm:prSet presAssocID="{D05D9BCC-FB76-41D4-A8B1-A1BB5F6E75D4}" presName="desTx" presStyleLbl="alignAccFollowNode1" presStyleIdx="0" presStyleCnt="4" custScaleY="49987" custLinFactNeighborX="10462" custLinFactNeighborY="-18786">
        <dgm:presLayoutVars>
          <dgm:bulletEnabled val="1"/>
        </dgm:presLayoutVars>
      </dgm:prSet>
      <dgm:spPr>
        <a:prstGeom prst="rect">
          <a:avLst/>
        </a:prstGeom>
      </dgm:spPr>
      <dgm:t>
        <a:bodyPr/>
        <a:lstStyle/>
        <a:p>
          <a:endParaRPr lang="en-US"/>
        </a:p>
      </dgm:t>
    </dgm:pt>
    <dgm:pt modelId="{623C325C-2FD4-47C3-96F4-70CFF31C63E8}" type="pres">
      <dgm:prSet presAssocID="{4BBF9DBE-D8F9-495A-92CC-0BDD5CBE910C}" presName="space" presStyleCnt="0"/>
      <dgm:spPr/>
    </dgm:pt>
    <dgm:pt modelId="{5731FC65-D83C-4F20-932C-697B983280D1}" type="pres">
      <dgm:prSet presAssocID="{3B79CE4B-03CF-429A-BF7C-93A754861154}" presName="composite" presStyleCnt="0"/>
      <dgm:spPr/>
    </dgm:pt>
    <dgm:pt modelId="{6062BAA2-EB7F-471B-BD08-2AB48B4D8D4E}" type="pres">
      <dgm:prSet presAssocID="{3B79CE4B-03CF-429A-BF7C-93A754861154}" presName="parTx" presStyleLbl="alignNode1" presStyleIdx="1" presStyleCnt="4" custLinFactNeighborX="6068">
        <dgm:presLayoutVars>
          <dgm:chMax val="0"/>
          <dgm:chPref val="0"/>
          <dgm:bulletEnabled val="1"/>
        </dgm:presLayoutVars>
      </dgm:prSet>
      <dgm:spPr>
        <a:prstGeom prst="round1Rect">
          <a:avLst/>
        </a:prstGeom>
      </dgm:spPr>
      <dgm:t>
        <a:bodyPr/>
        <a:lstStyle/>
        <a:p>
          <a:endParaRPr lang="en-US"/>
        </a:p>
      </dgm:t>
    </dgm:pt>
    <dgm:pt modelId="{1B0BFE03-2AD5-4EF0-9DEE-3F448A267349}" type="pres">
      <dgm:prSet presAssocID="{3B79CE4B-03CF-429A-BF7C-93A754861154}" presName="desTx" presStyleLbl="alignAccFollowNode1" presStyleIdx="1" presStyleCnt="4" custScaleY="49987" custLinFactNeighborX="12136" custLinFactNeighborY="-21333">
        <dgm:presLayoutVars>
          <dgm:bulletEnabled val="1"/>
        </dgm:presLayoutVars>
      </dgm:prSet>
      <dgm:spPr>
        <a:prstGeom prst="rect">
          <a:avLst/>
        </a:prstGeom>
      </dgm:spPr>
      <dgm:t>
        <a:bodyPr/>
        <a:lstStyle/>
        <a:p>
          <a:endParaRPr lang="en-US"/>
        </a:p>
      </dgm:t>
    </dgm:pt>
    <dgm:pt modelId="{45A53C21-92C8-4D97-9E0E-B95F72A0B13F}" type="pres">
      <dgm:prSet presAssocID="{9B6875B8-FB3B-4CF3-A73C-4C83A150586D}" presName="space" presStyleCnt="0"/>
      <dgm:spPr/>
    </dgm:pt>
    <dgm:pt modelId="{0BDDFFF9-5EC6-4ABE-928A-1EA6E07F707A}" type="pres">
      <dgm:prSet presAssocID="{371A934E-C8E3-4DBE-91A3-021C7C061E9D}" presName="composite" presStyleCnt="0"/>
      <dgm:spPr/>
    </dgm:pt>
    <dgm:pt modelId="{434DAFFE-3134-4FC9-B58F-801CBF696D87}" type="pres">
      <dgm:prSet presAssocID="{371A934E-C8E3-4DBE-91A3-021C7C061E9D}" presName="parTx" presStyleLbl="alignNode1" presStyleIdx="2" presStyleCnt="4">
        <dgm:presLayoutVars>
          <dgm:chMax val="0"/>
          <dgm:chPref val="0"/>
          <dgm:bulletEnabled val="1"/>
        </dgm:presLayoutVars>
      </dgm:prSet>
      <dgm:spPr>
        <a:prstGeom prst="round1Rect">
          <a:avLst/>
        </a:prstGeom>
      </dgm:spPr>
      <dgm:t>
        <a:bodyPr/>
        <a:lstStyle/>
        <a:p>
          <a:endParaRPr lang="en-US"/>
        </a:p>
      </dgm:t>
    </dgm:pt>
    <dgm:pt modelId="{1888521B-B6A3-4779-B5D9-82FEF6E8CD1E}" type="pres">
      <dgm:prSet presAssocID="{371A934E-C8E3-4DBE-91A3-021C7C061E9D}" presName="desTx" presStyleLbl="alignAccFollowNode1" presStyleIdx="2" presStyleCnt="4" custScaleY="49987" custLinFactNeighborX="12136" custLinFactNeighborY="-21333">
        <dgm:presLayoutVars>
          <dgm:bulletEnabled val="1"/>
        </dgm:presLayoutVars>
      </dgm:prSet>
      <dgm:spPr>
        <a:prstGeom prst="rect">
          <a:avLst/>
        </a:prstGeom>
      </dgm:spPr>
      <dgm:t>
        <a:bodyPr/>
        <a:lstStyle/>
        <a:p>
          <a:endParaRPr lang="en-US"/>
        </a:p>
      </dgm:t>
    </dgm:pt>
    <dgm:pt modelId="{947EBE23-775C-4596-91E7-BB0474811FC2}" type="pres">
      <dgm:prSet presAssocID="{1F4749CB-91AE-48DC-B8B0-99CE79139587}" presName="space" presStyleCnt="0"/>
      <dgm:spPr/>
    </dgm:pt>
    <dgm:pt modelId="{1BF0ED78-71B8-4F16-AE8A-4A6D926627B3}" type="pres">
      <dgm:prSet presAssocID="{4F68262E-65F7-421D-A857-B1A954849258}" presName="composite" presStyleCnt="0"/>
      <dgm:spPr/>
    </dgm:pt>
    <dgm:pt modelId="{ED143EC6-4BF5-4B6A-9843-985851B67F7F}" type="pres">
      <dgm:prSet presAssocID="{4F68262E-65F7-421D-A857-B1A954849258}" presName="parTx" presStyleLbl="alignNode1" presStyleIdx="3" presStyleCnt="4" custLinFactNeighborX="-7281">
        <dgm:presLayoutVars>
          <dgm:chMax val="0"/>
          <dgm:chPref val="0"/>
          <dgm:bulletEnabled val="1"/>
        </dgm:presLayoutVars>
      </dgm:prSet>
      <dgm:spPr>
        <a:prstGeom prst="round1Rect">
          <a:avLst/>
        </a:prstGeom>
      </dgm:spPr>
      <dgm:t>
        <a:bodyPr/>
        <a:lstStyle/>
        <a:p>
          <a:endParaRPr lang="en-US"/>
        </a:p>
      </dgm:t>
    </dgm:pt>
    <dgm:pt modelId="{86740B34-650C-4F3D-BE39-8E40F88E3211}" type="pres">
      <dgm:prSet presAssocID="{4F68262E-65F7-421D-A857-B1A954849258}" presName="desTx" presStyleLbl="alignAccFollowNode1" presStyleIdx="3" presStyleCnt="4" custScaleY="49987" custLinFactNeighborX="12136" custLinFactNeighborY="-21333">
        <dgm:presLayoutVars>
          <dgm:bulletEnabled val="1"/>
        </dgm:presLayoutVars>
      </dgm:prSet>
      <dgm:spPr>
        <a:prstGeom prst="rect">
          <a:avLst/>
        </a:prstGeom>
      </dgm:spPr>
      <dgm:t>
        <a:bodyPr/>
        <a:lstStyle/>
        <a:p>
          <a:endParaRPr lang="en-US"/>
        </a:p>
      </dgm:t>
    </dgm:pt>
  </dgm:ptLst>
  <dgm:cxnLst>
    <dgm:cxn modelId="{8D5DBDB4-E396-48D2-9114-229DA66E9A3A}" type="presOf" srcId="{987B27DA-5CFF-4393-9E8C-FC3D52055600}" destId="{1888521B-B6A3-4779-B5D9-82FEF6E8CD1E}" srcOrd="0" destOrd="0" presId="urn:microsoft.com/office/officeart/2005/8/layout/hList1"/>
    <dgm:cxn modelId="{89D97C97-2CD7-4FD2-8750-52C06FCA0A7E}" srcId="{371A934E-C8E3-4DBE-91A3-021C7C061E9D}" destId="{987B27DA-5CFF-4393-9E8C-FC3D52055600}" srcOrd="0" destOrd="0" parTransId="{DBAA9DB2-ED3B-4B0A-B36D-D0909BDF5ED5}" sibTransId="{7D536AC5-92A6-40F3-BCA8-0FCC25FB14B3}"/>
    <dgm:cxn modelId="{E64EC70E-842F-4A66-B524-D5B0E376A0D6}" type="presOf" srcId="{DD3BDE2D-7DD4-4F1A-9D24-FEF6F4925153}" destId="{86740B34-650C-4F3D-BE39-8E40F88E3211}" srcOrd="0" destOrd="0" presId="urn:microsoft.com/office/officeart/2005/8/layout/hList1"/>
    <dgm:cxn modelId="{D50F5AAD-46B6-45A7-88DD-64A8A31A80D9}" type="presOf" srcId="{EF978DAC-8440-4F7E-9BF1-39AFAC0C8FBE}" destId="{86740B34-650C-4F3D-BE39-8E40F88E3211}" srcOrd="0" destOrd="1" presId="urn:microsoft.com/office/officeart/2005/8/layout/hList1"/>
    <dgm:cxn modelId="{07074DCD-39A6-4EFB-8406-5390900DA3DF}" srcId="{517F0DD9-5618-47E5-BFB0-C8949AF76C81}" destId="{D05D9BCC-FB76-41D4-A8B1-A1BB5F6E75D4}" srcOrd="0" destOrd="0" parTransId="{B8AC920E-D64D-48DC-984A-37633F9D2765}" sibTransId="{4BBF9DBE-D8F9-495A-92CC-0BDD5CBE910C}"/>
    <dgm:cxn modelId="{FA40B87D-9C1F-47A5-B932-21313B0318AA}" srcId="{3B79CE4B-03CF-429A-BF7C-93A754861154}" destId="{BE068C4B-767C-4200-97D8-C0756D108FC3}" srcOrd="1" destOrd="0" parTransId="{1D78780D-219B-459F-ABBF-68BFCD709720}" sibTransId="{84715C12-1E2A-4119-895E-4866F70CB504}"/>
    <dgm:cxn modelId="{78677894-F7B9-4927-89E9-685CE41E26F0}" type="presOf" srcId="{B625086C-DD68-47E5-95FC-F533073A3DCF}" destId="{3E709669-B635-4B09-B727-01C7BF6245AE}" srcOrd="0" destOrd="1" presId="urn:microsoft.com/office/officeart/2005/8/layout/hList1"/>
    <dgm:cxn modelId="{ADADEF02-EB22-4933-9CB7-455BCE4CD452}" type="presOf" srcId="{3B79CE4B-03CF-429A-BF7C-93A754861154}" destId="{6062BAA2-EB7F-471B-BD08-2AB48B4D8D4E}" srcOrd="0" destOrd="0" presId="urn:microsoft.com/office/officeart/2005/8/layout/hList1"/>
    <dgm:cxn modelId="{E8033602-9C93-492D-859C-7FF0340E3844}" type="presOf" srcId="{517F0DD9-5618-47E5-BFB0-C8949AF76C81}" destId="{3D2AFC7C-0963-40F3-824D-6340752942E5}" srcOrd="0" destOrd="0" presId="urn:microsoft.com/office/officeart/2005/8/layout/hList1"/>
    <dgm:cxn modelId="{6D727F69-6EFA-44C1-9BF6-EA33F8F30164}" srcId="{517F0DD9-5618-47E5-BFB0-C8949AF76C81}" destId="{371A934E-C8E3-4DBE-91A3-021C7C061E9D}" srcOrd="2" destOrd="0" parTransId="{1A54019B-55B5-473C-A313-9CD23C3300D9}" sibTransId="{1F4749CB-91AE-48DC-B8B0-99CE79139587}"/>
    <dgm:cxn modelId="{F369EAA2-D79E-4A3F-B40F-E596564E4D04}" srcId="{D05D9BCC-FB76-41D4-A8B1-A1BB5F6E75D4}" destId="{3C9DC950-45A0-4506-BE1C-19C9488437B9}" srcOrd="0" destOrd="0" parTransId="{F63603CC-B671-49A7-9582-DF7B4B90BEA3}" sibTransId="{06DD1EC4-A123-4E44-9A55-AF0106D23293}"/>
    <dgm:cxn modelId="{CF46D34F-AAB1-41B5-97E4-B95FC239B7B5}" srcId="{4F68262E-65F7-421D-A857-B1A954849258}" destId="{DD3BDE2D-7DD4-4F1A-9D24-FEF6F4925153}" srcOrd="0" destOrd="0" parTransId="{A196E128-D660-45D8-86AC-2926C79704BF}" sibTransId="{BB0FD4D7-F1BA-4E7B-8D41-E2257DDA529E}"/>
    <dgm:cxn modelId="{75055484-DC55-4FF4-8D3A-138E14EDC7ED}" srcId="{517F0DD9-5618-47E5-BFB0-C8949AF76C81}" destId="{3B79CE4B-03CF-429A-BF7C-93A754861154}" srcOrd="1" destOrd="0" parTransId="{5A4D7653-08BC-4AF9-9B19-23502DAFBA4C}" sibTransId="{9B6875B8-FB3B-4CF3-A73C-4C83A150586D}"/>
    <dgm:cxn modelId="{CCE3B78F-0250-45BC-9B33-1C6710282732}" type="presOf" srcId="{4F68262E-65F7-421D-A857-B1A954849258}" destId="{ED143EC6-4BF5-4B6A-9843-985851B67F7F}" srcOrd="0" destOrd="0" presId="urn:microsoft.com/office/officeart/2005/8/layout/hList1"/>
    <dgm:cxn modelId="{534CF3B1-EC06-47AB-AD24-F0430709A195}" type="presOf" srcId="{371A934E-C8E3-4DBE-91A3-021C7C061E9D}" destId="{434DAFFE-3134-4FC9-B58F-801CBF696D87}" srcOrd="0" destOrd="0" presId="urn:microsoft.com/office/officeart/2005/8/layout/hList1"/>
    <dgm:cxn modelId="{C65CD1CF-28E7-479D-8D4A-4B2AF3CE7B16}" type="presOf" srcId="{BE068C4B-767C-4200-97D8-C0756D108FC3}" destId="{1B0BFE03-2AD5-4EF0-9DEE-3F448A267349}" srcOrd="0" destOrd="1" presId="urn:microsoft.com/office/officeart/2005/8/layout/hList1"/>
    <dgm:cxn modelId="{6C79BB35-1DD1-4B24-AC83-37E0FBAD0719}" srcId="{517F0DD9-5618-47E5-BFB0-C8949AF76C81}" destId="{4F68262E-65F7-421D-A857-B1A954849258}" srcOrd="3" destOrd="0" parTransId="{7E5E189C-BD3E-479D-B0EC-8E9FB42EE7AE}" sibTransId="{B14639EE-F329-45D3-8D59-8D1A59AD1B6D}"/>
    <dgm:cxn modelId="{C984AA1C-E741-4DF0-BBDA-2771E86B537C}" type="presOf" srcId="{2AA15879-6E9B-4FDE-9C01-625565590B69}" destId="{1B0BFE03-2AD5-4EF0-9DEE-3F448A267349}" srcOrd="0" destOrd="0" presId="urn:microsoft.com/office/officeart/2005/8/layout/hList1"/>
    <dgm:cxn modelId="{A4726580-A59C-4A5F-96B4-C20BE5956F72}" srcId="{3B79CE4B-03CF-429A-BF7C-93A754861154}" destId="{2AA15879-6E9B-4FDE-9C01-625565590B69}" srcOrd="0" destOrd="0" parTransId="{CCA1A2B9-823C-49B8-9FC5-274EE6A4BB0E}" sibTransId="{468E2CC2-BA05-4425-9957-239147890736}"/>
    <dgm:cxn modelId="{2D18C447-8940-4208-BDE4-E4C964A2C7EE}" type="presOf" srcId="{3C9DC950-45A0-4506-BE1C-19C9488437B9}" destId="{3E709669-B635-4B09-B727-01C7BF6245AE}" srcOrd="0" destOrd="0" presId="urn:microsoft.com/office/officeart/2005/8/layout/hList1"/>
    <dgm:cxn modelId="{BE756585-8452-4F75-AE50-C08849C809A2}" srcId="{371A934E-C8E3-4DBE-91A3-021C7C061E9D}" destId="{629C7511-F47B-475B-B4B0-05BB6FBC6C84}" srcOrd="1" destOrd="0" parTransId="{DFA6C3F8-0F0F-4303-A2A4-A4ADF2A2FBB3}" sibTransId="{75BF17CD-57A5-4D9F-AA07-67B04CB921C9}"/>
    <dgm:cxn modelId="{7B455F46-8F5E-4A77-A178-AA73F89928E7}" srcId="{D05D9BCC-FB76-41D4-A8B1-A1BB5F6E75D4}" destId="{B625086C-DD68-47E5-95FC-F533073A3DCF}" srcOrd="1" destOrd="0" parTransId="{CF62C8E5-894D-46C2-A2E0-39CF58BA7B79}" sibTransId="{23160E25-317B-45B5-B34D-91F0B3E8CA53}"/>
    <dgm:cxn modelId="{43A9EA61-CF9F-4C85-BABA-7C4AC919CB38}" type="presOf" srcId="{D05D9BCC-FB76-41D4-A8B1-A1BB5F6E75D4}" destId="{563D5631-2476-42CE-8A03-14EE7F88A2FB}" srcOrd="0" destOrd="0" presId="urn:microsoft.com/office/officeart/2005/8/layout/hList1"/>
    <dgm:cxn modelId="{57F89031-86E2-49FA-B122-8D9F82A66201}" type="presOf" srcId="{629C7511-F47B-475B-B4B0-05BB6FBC6C84}" destId="{1888521B-B6A3-4779-B5D9-82FEF6E8CD1E}" srcOrd="0" destOrd="1" presId="urn:microsoft.com/office/officeart/2005/8/layout/hList1"/>
    <dgm:cxn modelId="{CDAAF68B-5E87-495F-9922-3808B72FD002}" srcId="{4F68262E-65F7-421D-A857-B1A954849258}" destId="{EF978DAC-8440-4F7E-9BF1-39AFAC0C8FBE}" srcOrd="1" destOrd="0" parTransId="{4EE8708B-4B47-4A59-AF07-4EF2CB0CC4C7}" sibTransId="{D55F7597-5391-4DC8-928E-2832B1E5C8A0}"/>
    <dgm:cxn modelId="{ECE2050D-05A0-4FAD-9D97-D45506ECDE53}" type="presParOf" srcId="{3D2AFC7C-0963-40F3-824D-6340752942E5}" destId="{D87BB0BA-6C2C-4727-898B-18B6FE62754F}" srcOrd="0" destOrd="0" presId="urn:microsoft.com/office/officeart/2005/8/layout/hList1"/>
    <dgm:cxn modelId="{5A6E10DD-4E37-4E3F-83DB-B324B8AA997B}" type="presParOf" srcId="{D87BB0BA-6C2C-4727-898B-18B6FE62754F}" destId="{563D5631-2476-42CE-8A03-14EE7F88A2FB}" srcOrd="0" destOrd="0" presId="urn:microsoft.com/office/officeart/2005/8/layout/hList1"/>
    <dgm:cxn modelId="{77E7DD3A-2F21-4511-92A2-024400C5770E}" type="presParOf" srcId="{D87BB0BA-6C2C-4727-898B-18B6FE62754F}" destId="{3E709669-B635-4B09-B727-01C7BF6245AE}" srcOrd="1" destOrd="0" presId="urn:microsoft.com/office/officeart/2005/8/layout/hList1"/>
    <dgm:cxn modelId="{FD60F595-D00E-4B1F-96BA-3BB6D8C20FF1}" type="presParOf" srcId="{3D2AFC7C-0963-40F3-824D-6340752942E5}" destId="{623C325C-2FD4-47C3-96F4-70CFF31C63E8}" srcOrd="1" destOrd="0" presId="urn:microsoft.com/office/officeart/2005/8/layout/hList1"/>
    <dgm:cxn modelId="{E6637BD0-A938-47D0-91E5-70C859F033F3}" type="presParOf" srcId="{3D2AFC7C-0963-40F3-824D-6340752942E5}" destId="{5731FC65-D83C-4F20-932C-697B983280D1}" srcOrd="2" destOrd="0" presId="urn:microsoft.com/office/officeart/2005/8/layout/hList1"/>
    <dgm:cxn modelId="{EFF7A82B-3622-4412-8139-BFF81E0310D1}" type="presParOf" srcId="{5731FC65-D83C-4F20-932C-697B983280D1}" destId="{6062BAA2-EB7F-471B-BD08-2AB48B4D8D4E}" srcOrd="0" destOrd="0" presId="urn:microsoft.com/office/officeart/2005/8/layout/hList1"/>
    <dgm:cxn modelId="{813288EE-EA87-4149-A761-9F2797D24DE6}" type="presParOf" srcId="{5731FC65-D83C-4F20-932C-697B983280D1}" destId="{1B0BFE03-2AD5-4EF0-9DEE-3F448A267349}" srcOrd="1" destOrd="0" presId="urn:microsoft.com/office/officeart/2005/8/layout/hList1"/>
    <dgm:cxn modelId="{F5E23657-70C4-4136-8288-A8BDBDB5C912}" type="presParOf" srcId="{3D2AFC7C-0963-40F3-824D-6340752942E5}" destId="{45A53C21-92C8-4D97-9E0E-B95F72A0B13F}" srcOrd="3" destOrd="0" presId="urn:microsoft.com/office/officeart/2005/8/layout/hList1"/>
    <dgm:cxn modelId="{3584AF80-EFF5-46C4-99D2-4E680CC51A39}" type="presParOf" srcId="{3D2AFC7C-0963-40F3-824D-6340752942E5}" destId="{0BDDFFF9-5EC6-4ABE-928A-1EA6E07F707A}" srcOrd="4" destOrd="0" presId="urn:microsoft.com/office/officeart/2005/8/layout/hList1"/>
    <dgm:cxn modelId="{253EE355-7D0E-4752-923D-4C8861A24592}" type="presParOf" srcId="{0BDDFFF9-5EC6-4ABE-928A-1EA6E07F707A}" destId="{434DAFFE-3134-4FC9-B58F-801CBF696D87}" srcOrd="0" destOrd="0" presId="urn:microsoft.com/office/officeart/2005/8/layout/hList1"/>
    <dgm:cxn modelId="{33F88F5B-0116-4D5F-B889-D26D119D38D2}" type="presParOf" srcId="{0BDDFFF9-5EC6-4ABE-928A-1EA6E07F707A}" destId="{1888521B-B6A3-4779-B5D9-82FEF6E8CD1E}" srcOrd="1" destOrd="0" presId="urn:microsoft.com/office/officeart/2005/8/layout/hList1"/>
    <dgm:cxn modelId="{4C6C4532-2AA3-45BD-AF18-A97CF29C164B}" type="presParOf" srcId="{3D2AFC7C-0963-40F3-824D-6340752942E5}" destId="{947EBE23-775C-4596-91E7-BB0474811FC2}" srcOrd="5" destOrd="0" presId="urn:microsoft.com/office/officeart/2005/8/layout/hList1"/>
    <dgm:cxn modelId="{2D49AECC-E5C3-4F5B-BEB8-AA6E11ABFDCB}" type="presParOf" srcId="{3D2AFC7C-0963-40F3-824D-6340752942E5}" destId="{1BF0ED78-71B8-4F16-AE8A-4A6D926627B3}" srcOrd="6" destOrd="0" presId="urn:microsoft.com/office/officeart/2005/8/layout/hList1"/>
    <dgm:cxn modelId="{42BE926D-4318-4FF2-9190-D86395479C1F}" type="presParOf" srcId="{1BF0ED78-71B8-4F16-AE8A-4A6D926627B3}" destId="{ED143EC6-4BF5-4B6A-9843-985851B67F7F}" srcOrd="0" destOrd="0" presId="urn:microsoft.com/office/officeart/2005/8/layout/hList1"/>
    <dgm:cxn modelId="{73A62578-E4C1-4F68-A450-93FCF1002331}" type="presParOf" srcId="{1BF0ED78-71B8-4F16-AE8A-4A6D926627B3}" destId="{86740B34-650C-4F3D-BE39-8E40F88E32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5631-2476-42CE-8A03-14EE7F88A2FB}">
      <dsp:nvSpPr>
        <dsp:cNvPr id="0" name=""/>
        <dsp:cNvSpPr/>
      </dsp:nvSpPr>
      <dsp:spPr>
        <a:xfrm>
          <a:off x="240774" y="354581"/>
          <a:ext cx="1957149" cy="782859"/>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rgbClr val="800000"/>
              </a:solidFill>
              <a:effectLst>
                <a:outerShdw blurRad="38100" dist="38100" dir="2700000" algn="tl">
                  <a:srgbClr val="000000">
                    <a:alpha val="43137"/>
                  </a:srgbClr>
                </a:outerShdw>
              </a:effectLst>
              <a:latin typeface="Euphemia" panose="020B0503040102020104" pitchFamily="34" charset="0"/>
            </a:rPr>
            <a:t>AGOSTO</a:t>
          </a:r>
          <a:endParaRPr lang="en-US" sz="2000" kern="1200" dirty="0">
            <a:solidFill>
              <a:srgbClr val="800000"/>
            </a:solidFill>
            <a:effectLst>
              <a:outerShdw blurRad="38100" dist="38100" dir="2700000" algn="tl">
                <a:srgbClr val="000000">
                  <a:alpha val="43137"/>
                </a:srgbClr>
              </a:outerShdw>
            </a:effectLst>
            <a:latin typeface="Euphemia" panose="020B0503040102020104" pitchFamily="34" charset="0"/>
          </a:endParaRPr>
        </a:p>
      </dsp:txBody>
      <dsp:txXfrm>
        <a:off x="240774" y="354581"/>
        <a:ext cx="1918933" cy="782859"/>
      </dsp:txXfrm>
    </dsp:sp>
    <dsp:sp modelId="{3E709669-B635-4B09-B727-01C7BF6245AE}">
      <dsp:nvSpPr>
        <dsp:cNvPr id="0" name=""/>
        <dsp:cNvSpPr/>
      </dsp:nvSpPr>
      <dsp:spPr>
        <a:xfrm>
          <a:off x="208011" y="1312292"/>
          <a:ext cx="1957149" cy="1405074"/>
        </a:xfrm>
        <a:prstGeom prst="rect">
          <a:avLst/>
        </a:prstGeom>
        <a:gradFill flip="none" rotWithShape="1">
          <a:gsLst>
            <a:gs pos="0">
              <a:srgbClr val="E1DED7"/>
            </a:gs>
            <a:gs pos="100000">
              <a:srgbClr val="E1DED7">
                <a:alpha val="0"/>
              </a:srgbClr>
            </a:gs>
          </a:gsLst>
          <a:lin ang="5400000" scaled="1"/>
          <a:tileRect/>
        </a:gradFill>
        <a:ln w="9525" cap="flat" cmpd="sng" algn="ctr">
          <a:solidFill>
            <a:schemeClr val="tx1">
              <a:alpha val="9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182880" rIns="91440" bIns="91440" numCol="1" spcCol="1270" anchor="ctr" anchorCtr="0">
          <a:noAutofit/>
        </a:bodyPr>
        <a:lstStyle/>
        <a:p>
          <a:pPr marL="171450" lvl="1" indent="-171450" algn="l" defTabSz="800100">
            <a:lnSpc>
              <a:spcPct val="90000"/>
            </a:lnSpc>
            <a:spcBef>
              <a:spcPct val="0"/>
            </a:spcBef>
            <a:spcAft>
              <a:spcPts val="1200"/>
            </a:spcAft>
            <a:buChar char="••"/>
          </a:pPr>
          <a:r>
            <a:rPr lang="en-US" sz="1800" kern="1200" dirty="0" err="1" smtClean="0">
              <a:effectLst>
                <a:outerShdw blurRad="38100" dist="38100" dir="2700000" algn="tl">
                  <a:srgbClr val="000000">
                    <a:alpha val="43137"/>
                  </a:srgbClr>
                </a:outerShdw>
              </a:effectLst>
              <a:latin typeface="Euphemia" panose="020B0503040102020104" pitchFamily="34" charset="0"/>
            </a:rPr>
            <a:t>Acciones</a:t>
          </a:r>
          <a:r>
            <a:rPr lang="en-US" sz="1800" kern="1200" dirty="0" smtClean="0">
              <a:effectLst>
                <a:outerShdw blurRad="38100" dist="38100" dir="2700000" algn="tl">
                  <a:srgbClr val="000000">
                    <a:alpha val="43137"/>
                  </a:srgbClr>
                </a:outerShdw>
              </a:effectLst>
              <a:latin typeface="Euphemia" panose="020B0503040102020104" pitchFamily="34" charset="0"/>
            </a:rPr>
            <a:t>: </a:t>
          </a:r>
          <a:endParaRPr lang="en-US" sz="1800" kern="1200" dirty="0">
            <a:effectLst>
              <a:outerShdw blurRad="38100" dist="38100" dir="2700000" algn="tl">
                <a:srgbClr val="000000">
                  <a:alpha val="43137"/>
                </a:srgbClr>
              </a:outerShdw>
            </a:effectLst>
            <a:latin typeface="Euphemia" panose="020B0503040102020104" pitchFamily="34" charset="0"/>
          </a:endParaRPr>
        </a:p>
        <a:p>
          <a:pPr marL="171450" lvl="1" indent="-171450" algn="l" defTabSz="800100">
            <a:lnSpc>
              <a:spcPct val="90000"/>
            </a:lnSpc>
            <a:spcBef>
              <a:spcPct val="0"/>
            </a:spcBef>
            <a:spcAft>
              <a:spcPts val="12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Resultados </a:t>
          </a:r>
          <a:endParaRPr lang="en-US" sz="1800" kern="1200" dirty="0">
            <a:effectLst>
              <a:outerShdw blurRad="38100" dist="38100" dir="2700000" algn="tl">
                <a:srgbClr val="000000">
                  <a:alpha val="43137"/>
                </a:srgbClr>
              </a:outerShdw>
            </a:effectLst>
            <a:latin typeface="Euphemia" panose="020B0503040102020104" pitchFamily="34" charset="0"/>
          </a:endParaRPr>
        </a:p>
      </dsp:txBody>
      <dsp:txXfrm>
        <a:off x="208011" y="1312292"/>
        <a:ext cx="1957149" cy="1405074"/>
      </dsp:txXfrm>
    </dsp:sp>
    <dsp:sp modelId="{6062BAA2-EB7F-471B-BD08-2AB48B4D8D4E}">
      <dsp:nvSpPr>
        <dsp:cNvPr id="0" name=""/>
        <dsp:cNvSpPr/>
      </dsp:nvSpPr>
      <dsp:spPr>
        <a:xfrm>
          <a:off x="2353165" y="354581"/>
          <a:ext cx="1957149" cy="782859"/>
        </a:xfrm>
        <a:prstGeom prst="round1Rect">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w="9525" cap="flat" cmpd="sng" algn="ctr">
          <a:solidFill>
            <a:schemeClr val="accent5">
              <a:hueOff val="1085675"/>
              <a:satOff val="3732"/>
              <a:lumOff val="-1790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solidFill>
                <a:srgbClr val="800000"/>
              </a:solidFill>
              <a:effectLst>
                <a:outerShdw blurRad="38100" dist="38100" dir="2700000" algn="tl">
                  <a:srgbClr val="000000">
                    <a:alpha val="43137"/>
                  </a:srgbClr>
                </a:outerShdw>
              </a:effectLst>
              <a:latin typeface="Euphemia" panose="020B0503040102020104" pitchFamily="34" charset="0"/>
            </a:rPr>
            <a:t>SEPTIEMBRE</a:t>
          </a:r>
          <a:endParaRPr lang="en-US" sz="2000" kern="1200" dirty="0">
            <a:solidFill>
              <a:srgbClr val="800000"/>
            </a:solidFill>
            <a:effectLst>
              <a:outerShdw blurRad="38100" dist="38100" dir="2700000" algn="tl">
                <a:srgbClr val="000000">
                  <a:alpha val="43137"/>
                </a:srgbClr>
              </a:outerShdw>
            </a:effectLst>
            <a:latin typeface="Euphemia" panose="020B0503040102020104" pitchFamily="34" charset="0"/>
          </a:endParaRPr>
        </a:p>
      </dsp:txBody>
      <dsp:txXfrm>
        <a:off x="2353165" y="354581"/>
        <a:ext cx="1918933" cy="782859"/>
      </dsp:txXfrm>
    </dsp:sp>
    <dsp:sp modelId="{1B0BFE03-2AD5-4EF0-9DEE-3F448A267349}">
      <dsp:nvSpPr>
        <dsp:cNvPr id="0" name=""/>
        <dsp:cNvSpPr/>
      </dsp:nvSpPr>
      <dsp:spPr>
        <a:xfrm>
          <a:off x="2471925" y="1240698"/>
          <a:ext cx="1957149" cy="1405074"/>
        </a:xfrm>
        <a:prstGeom prst="rect">
          <a:avLst/>
        </a:prstGeom>
        <a:gradFill rotWithShape="0">
          <a:gsLst>
            <a:gs pos="0">
              <a:srgbClr val="DEE1DB"/>
            </a:gs>
            <a:gs pos="100000">
              <a:srgbClr val="DEE1DB">
                <a:alpha val="0"/>
              </a:srgbClr>
            </a:gs>
          </a:gsLst>
          <a:lin ang="5400000" scaled="1"/>
        </a:gradFill>
        <a:ln w="9525" cap="flat" cmpd="sng" algn="ctr">
          <a:solidFill>
            <a:schemeClr val="tx1">
              <a:alpha val="9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182880" rIns="91440" bIns="91440" numCol="1" spcCol="1270" anchor="ctr" anchorCtr="0">
          <a:noAutofit/>
        </a:bodyPr>
        <a:lstStyle/>
        <a:p>
          <a:pPr marL="171450" lvl="1" indent="-171450" algn="l" defTabSz="800100">
            <a:lnSpc>
              <a:spcPct val="90000"/>
            </a:lnSpc>
            <a:spcBef>
              <a:spcPct val="0"/>
            </a:spcBef>
            <a:spcAft>
              <a:spcPts val="12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Acciones</a:t>
          </a:r>
          <a:endParaRPr lang="en-US" sz="1800" kern="1200" dirty="0">
            <a:effectLst>
              <a:outerShdw blurRad="38100" dist="38100" dir="2700000" algn="tl">
                <a:srgbClr val="000000">
                  <a:alpha val="43137"/>
                </a:srgbClr>
              </a:outerShdw>
            </a:effectLst>
            <a:latin typeface="Euphemia" panose="020B0503040102020104" pitchFamily="34" charset="0"/>
          </a:endParaRPr>
        </a:p>
        <a:p>
          <a:pPr marL="171450" lvl="1" indent="-171450" algn="l" defTabSz="800100">
            <a:lnSpc>
              <a:spcPct val="90000"/>
            </a:lnSpc>
            <a:spcBef>
              <a:spcPct val="0"/>
            </a:spcBef>
            <a:spcAft>
              <a:spcPct val="150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Resultados </a:t>
          </a:r>
          <a:endParaRPr lang="en-US" sz="1800" kern="1200" dirty="0">
            <a:effectLst>
              <a:outerShdw blurRad="38100" dist="38100" dir="2700000" algn="tl">
                <a:srgbClr val="000000">
                  <a:alpha val="43137"/>
                </a:srgbClr>
              </a:outerShdw>
            </a:effectLst>
            <a:latin typeface="Euphemia" panose="020B0503040102020104" pitchFamily="34" charset="0"/>
          </a:endParaRPr>
        </a:p>
      </dsp:txBody>
      <dsp:txXfrm>
        <a:off x="2471925" y="1240698"/>
        <a:ext cx="1957149" cy="1405074"/>
      </dsp:txXfrm>
    </dsp:sp>
    <dsp:sp modelId="{434DAFFE-3134-4FC9-B58F-801CBF696D87}">
      <dsp:nvSpPr>
        <dsp:cNvPr id="0" name=""/>
        <dsp:cNvSpPr/>
      </dsp:nvSpPr>
      <dsp:spPr>
        <a:xfrm>
          <a:off x="4465555" y="354581"/>
          <a:ext cx="1957149" cy="782859"/>
        </a:xfrm>
        <a:prstGeom prst="round1Rect">
          <a:avLst/>
        </a:prstGeom>
        <a:gradFill rotWithShape="0">
          <a:gsLst>
            <a:gs pos="0">
              <a:schemeClr val="accent5">
                <a:hueOff val="2171350"/>
                <a:satOff val="7464"/>
                <a:lumOff val="-35817"/>
                <a:alphaOff val="0"/>
                <a:shade val="51000"/>
                <a:satMod val="130000"/>
              </a:schemeClr>
            </a:gs>
            <a:gs pos="80000">
              <a:schemeClr val="accent5">
                <a:hueOff val="2171350"/>
                <a:satOff val="7464"/>
                <a:lumOff val="-35817"/>
                <a:alphaOff val="0"/>
                <a:shade val="93000"/>
                <a:satMod val="130000"/>
              </a:schemeClr>
            </a:gs>
            <a:gs pos="100000">
              <a:schemeClr val="accent5">
                <a:hueOff val="2171350"/>
                <a:satOff val="7464"/>
                <a:lumOff val="-35817"/>
                <a:alphaOff val="0"/>
                <a:shade val="94000"/>
                <a:satMod val="135000"/>
              </a:schemeClr>
            </a:gs>
          </a:gsLst>
          <a:lin ang="16200000" scaled="0"/>
        </a:gradFill>
        <a:ln w="9525" cap="flat" cmpd="sng" algn="ctr">
          <a:solidFill>
            <a:schemeClr val="accent5">
              <a:hueOff val="2171350"/>
              <a:satOff val="7464"/>
              <a:lumOff val="-3581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latin typeface="Euphemia" panose="020B0503040102020104" pitchFamily="34" charset="0"/>
            </a:rPr>
            <a:t>OCTUBRE</a:t>
          </a:r>
          <a:endParaRPr lang="en-US" sz="2000" kern="1200" dirty="0">
            <a:effectLst>
              <a:outerShdw blurRad="38100" dist="38100" dir="2700000" algn="tl">
                <a:srgbClr val="000000">
                  <a:alpha val="43137"/>
                </a:srgbClr>
              </a:outerShdw>
            </a:effectLst>
            <a:latin typeface="Euphemia" panose="020B0503040102020104" pitchFamily="34" charset="0"/>
          </a:endParaRPr>
        </a:p>
      </dsp:txBody>
      <dsp:txXfrm>
        <a:off x="4465555" y="354581"/>
        <a:ext cx="1918933" cy="782859"/>
      </dsp:txXfrm>
    </dsp:sp>
    <dsp:sp modelId="{1888521B-B6A3-4779-B5D9-82FEF6E8CD1E}">
      <dsp:nvSpPr>
        <dsp:cNvPr id="0" name=""/>
        <dsp:cNvSpPr/>
      </dsp:nvSpPr>
      <dsp:spPr>
        <a:xfrm>
          <a:off x="4703075" y="1240698"/>
          <a:ext cx="1957149" cy="1405074"/>
        </a:xfrm>
        <a:prstGeom prst="rect">
          <a:avLst/>
        </a:prstGeom>
        <a:gradFill rotWithShape="0">
          <a:gsLst>
            <a:gs pos="0">
              <a:srgbClr val="D6DCDA"/>
            </a:gs>
            <a:gs pos="100000">
              <a:srgbClr val="D6DCDA">
                <a:alpha val="0"/>
              </a:srgbClr>
            </a:gs>
          </a:gsLst>
          <a:lin ang="5400000" scaled="1"/>
        </a:gradFill>
        <a:ln w="9525" cap="flat" cmpd="sng" algn="ctr">
          <a:solidFill>
            <a:schemeClr val="tx1">
              <a:alpha val="9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182880" rIns="91440" bIns="91440" numCol="1" spcCol="1270" anchor="ctr" anchorCtr="0">
          <a:noAutofit/>
        </a:bodyPr>
        <a:lstStyle/>
        <a:p>
          <a:pPr marL="171450" lvl="1" indent="-171450" algn="l" defTabSz="800100">
            <a:lnSpc>
              <a:spcPct val="90000"/>
            </a:lnSpc>
            <a:spcBef>
              <a:spcPct val="0"/>
            </a:spcBef>
            <a:spcAft>
              <a:spcPts val="12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Acciones</a:t>
          </a:r>
          <a:endParaRPr lang="en-US" sz="1800" kern="1200" dirty="0">
            <a:effectLst>
              <a:outerShdw blurRad="38100" dist="38100" dir="2700000" algn="tl">
                <a:srgbClr val="000000">
                  <a:alpha val="43137"/>
                </a:srgbClr>
              </a:outerShdw>
            </a:effectLst>
            <a:latin typeface="Euphemia" panose="020B0503040102020104" pitchFamily="34" charset="0"/>
          </a:endParaRPr>
        </a:p>
        <a:p>
          <a:pPr marL="171450" lvl="1" indent="-171450" algn="l" defTabSz="800100">
            <a:lnSpc>
              <a:spcPct val="90000"/>
            </a:lnSpc>
            <a:spcBef>
              <a:spcPct val="0"/>
            </a:spcBef>
            <a:spcAft>
              <a:spcPct val="150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Resultados </a:t>
          </a:r>
          <a:endParaRPr lang="en-US" sz="1800" kern="1200" dirty="0">
            <a:effectLst>
              <a:outerShdw blurRad="38100" dist="38100" dir="2700000" algn="tl">
                <a:srgbClr val="000000">
                  <a:alpha val="43137"/>
                </a:srgbClr>
              </a:outerShdw>
            </a:effectLst>
            <a:latin typeface="Euphemia" panose="020B0503040102020104" pitchFamily="34" charset="0"/>
          </a:endParaRPr>
        </a:p>
      </dsp:txBody>
      <dsp:txXfrm>
        <a:off x="4703075" y="1240698"/>
        <a:ext cx="1957149" cy="1405074"/>
      </dsp:txXfrm>
    </dsp:sp>
    <dsp:sp modelId="{ED143EC6-4BF5-4B6A-9843-985851B67F7F}">
      <dsp:nvSpPr>
        <dsp:cNvPr id="0" name=""/>
        <dsp:cNvSpPr/>
      </dsp:nvSpPr>
      <dsp:spPr>
        <a:xfrm>
          <a:off x="6554206" y="354581"/>
          <a:ext cx="1957149" cy="782859"/>
        </a:xfrm>
        <a:prstGeom prst="round1Rect">
          <a:avLst/>
        </a:prstGeom>
        <a:gradFill rotWithShape="0">
          <a:gsLst>
            <a:gs pos="0">
              <a:schemeClr val="accent5">
                <a:hueOff val="3257024"/>
                <a:satOff val="11196"/>
                <a:lumOff val="-53726"/>
                <a:alphaOff val="0"/>
                <a:shade val="51000"/>
                <a:satMod val="130000"/>
              </a:schemeClr>
            </a:gs>
            <a:gs pos="80000">
              <a:schemeClr val="accent5">
                <a:hueOff val="3257024"/>
                <a:satOff val="11196"/>
                <a:lumOff val="-53726"/>
                <a:alphaOff val="0"/>
                <a:shade val="93000"/>
                <a:satMod val="130000"/>
              </a:schemeClr>
            </a:gs>
            <a:gs pos="100000">
              <a:schemeClr val="accent5">
                <a:hueOff val="3257024"/>
                <a:satOff val="11196"/>
                <a:lumOff val="-53726"/>
                <a:alphaOff val="0"/>
                <a:shade val="94000"/>
                <a:satMod val="135000"/>
              </a:schemeClr>
            </a:gs>
          </a:gsLst>
          <a:lin ang="16200000" scaled="0"/>
        </a:gradFill>
        <a:ln w="9525" cap="flat" cmpd="sng" algn="ctr">
          <a:solidFill>
            <a:schemeClr val="accent5">
              <a:hueOff val="3257024"/>
              <a:satOff val="11196"/>
              <a:lumOff val="-5372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latin typeface="Euphemia" panose="020B0503040102020104" pitchFamily="34" charset="0"/>
            </a:rPr>
            <a:t>NOVIEMBRE</a:t>
          </a:r>
          <a:endParaRPr lang="en-US" sz="2000" kern="1200" dirty="0">
            <a:effectLst>
              <a:outerShdw blurRad="38100" dist="38100" dir="2700000" algn="tl">
                <a:srgbClr val="000000">
                  <a:alpha val="43137"/>
                </a:srgbClr>
              </a:outerShdw>
            </a:effectLst>
            <a:latin typeface="Euphemia" panose="020B0503040102020104" pitchFamily="34" charset="0"/>
          </a:endParaRPr>
        </a:p>
      </dsp:txBody>
      <dsp:txXfrm>
        <a:off x="6554206" y="354581"/>
        <a:ext cx="1918933" cy="782859"/>
      </dsp:txXfrm>
    </dsp:sp>
    <dsp:sp modelId="{86740B34-650C-4F3D-BE39-8E40F88E3211}">
      <dsp:nvSpPr>
        <dsp:cNvPr id="0" name=""/>
        <dsp:cNvSpPr/>
      </dsp:nvSpPr>
      <dsp:spPr>
        <a:xfrm>
          <a:off x="6699961" y="1240698"/>
          <a:ext cx="1957149" cy="1405074"/>
        </a:xfrm>
        <a:prstGeom prst="rect">
          <a:avLst/>
        </a:prstGeom>
        <a:gradFill rotWithShape="0">
          <a:gsLst>
            <a:gs pos="0">
              <a:srgbClr val="D8D9DA"/>
            </a:gs>
            <a:gs pos="100000">
              <a:srgbClr val="D8D9DA">
                <a:alpha val="0"/>
              </a:srgbClr>
            </a:gs>
          </a:gsLst>
          <a:lin ang="5400000" scaled="1"/>
        </a:gradFill>
        <a:ln w="9525" cap="flat" cmpd="sng" algn="ctr">
          <a:solidFill>
            <a:schemeClr val="tx1">
              <a:alpha val="9000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1440" tIns="182880" rIns="91440" bIns="91440" numCol="1" spcCol="1270" anchor="ctr" anchorCtr="0">
          <a:noAutofit/>
        </a:bodyPr>
        <a:lstStyle/>
        <a:p>
          <a:pPr marL="171450" lvl="1" indent="-171450" algn="l" defTabSz="800100">
            <a:lnSpc>
              <a:spcPct val="90000"/>
            </a:lnSpc>
            <a:spcBef>
              <a:spcPct val="0"/>
            </a:spcBef>
            <a:spcAft>
              <a:spcPts val="12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Acciones</a:t>
          </a:r>
          <a:endParaRPr lang="en-US" sz="1800" kern="1200" dirty="0">
            <a:effectLst>
              <a:outerShdw blurRad="38100" dist="38100" dir="2700000" algn="tl">
                <a:srgbClr val="000000">
                  <a:alpha val="43137"/>
                </a:srgbClr>
              </a:outerShdw>
            </a:effectLst>
            <a:latin typeface="Euphemia" panose="020B0503040102020104" pitchFamily="34" charset="0"/>
          </a:endParaRPr>
        </a:p>
        <a:p>
          <a:pPr marL="171450" lvl="1" indent="-171450" algn="l" defTabSz="800100">
            <a:lnSpc>
              <a:spcPct val="90000"/>
            </a:lnSpc>
            <a:spcBef>
              <a:spcPct val="0"/>
            </a:spcBef>
            <a:spcAft>
              <a:spcPct val="15000"/>
            </a:spcAft>
            <a:buChar char="••"/>
          </a:pPr>
          <a:r>
            <a:rPr lang="en-US" sz="1800" kern="1200" dirty="0" smtClean="0">
              <a:effectLst>
                <a:outerShdw blurRad="38100" dist="38100" dir="2700000" algn="tl">
                  <a:srgbClr val="000000">
                    <a:alpha val="43137"/>
                  </a:srgbClr>
                </a:outerShdw>
              </a:effectLst>
              <a:latin typeface="Euphemia" panose="020B0503040102020104" pitchFamily="34" charset="0"/>
            </a:rPr>
            <a:t>Resultados </a:t>
          </a:r>
          <a:endParaRPr lang="en-US" sz="1800" kern="1200" dirty="0">
            <a:effectLst>
              <a:outerShdw blurRad="38100" dist="38100" dir="2700000" algn="tl">
                <a:srgbClr val="000000">
                  <a:alpha val="43137"/>
                </a:srgbClr>
              </a:outerShdw>
            </a:effectLst>
            <a:latin typeface="Euphemia" panose="020B0503040102020104" pitchFamily="34" charset="0"/>
          </a:endParaRPr>
        </a:p>
      </dsp:txBody>
      <dsp:txXfrm>
        <a:off x="6699961" y="1240698"/>
        <a:ext cx="1957149" cy="14050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2ACA604-8C21-4129-A0CD-547CEC02BCFA}" type="slidenum">
              <a:rPr lang="es-ES"/>
              <a:pPr>
                <a:defRPr/>
              </a:pPr>
              <a:t>‹Nº›</a:t>
            </a:fld>
            <a:endParaRPr lang="es-ES" dirty="0"/>
          </a:p>
        </p:txBody>
      </p:sp>
    </p:spTree>
    <p:extLst>
      <p:ext uri="{BB962C8B-B14F-4D97-AF65-F5344CB8AC3E}">
        <p14:creationId xmlns:p14="http://schemas.microsoft.com/office/powerpoint/2010/main" val="32871230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C811B47-4015-4552-967B-E7BCC3ACEBD9}" type="slidenum">
              <a:rPr lang="es-ES"/>
              <a:pPr>
                <a:defRPr/>
              </a:pPr>
              <a:t>‹Nº›</a:t>
            </a:fld>
            <a:endParaRPr lang="es-ES" dirty="0"/>
          </a:p>
        </p:txBody>
      </p:sp>
    </p:spTree>
    <p:extLst>
      <p:ext uri="{BB962C8B-B14F-4D97-AF65-F5344CB8AC3E}">
        <p14:creationId xmlns:p14="http://schemas.microsoft.com/office/powerpoint/2010/main" val="265180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D41B755-3C8C-4B84-9CDE-75842ED4A967}" type="slidenum">
              <a:rPr lang="es-ES"/>
              <a:pPr>
                <a:defRPr/>
              </a:pPr>
              <a:t>‹Nº›</a:t>
            </a:fld>
            <a:endParaRPr lang="es-ES" dirty="0"/>
          </a:p>
        </p:txBody>
      </p:sp>
    </p:spTree>
    <p:extLst>
      <p:ext uri="{BB962C8B-B14F-4D97-AF65-F5344CB8AC3E}">
        <p14:creationId xmlns:p14="http://schemas.microsoft.com/office/powerpoint/2010/main" val="83340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7F3AFBE-1317-4609-A61C-BC8C79378920}" type="slidenum">
              <a:rPr lang="es-ES"/>
              <a:pPr>
                <a:defRPr/>
              </a:pPr>
              <a:t>‹Nº›</a:t>
            </a:fld>
            <a:endParaRPr lang="es-ES" dirty="0"/>
          </a:p>
        </p:txBody>
      </p:sp>
    </p:spTree>
    <p:extLst>
      <p:ext uri="{BB962C8B-B14F-4D97-AF65-F5344CB8AC3E}">
        <p14:creationId xmlns:p14="http://schemas.microsoft.com/office/powerpoint/2010/main" val="37908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B3B59B9-5AD8-4C06-B523-74EA5DBA66F4}" type="slidenum">
              <a:rPr lang="es-ES"/>
              <a:pPr>
                <a:defRPr/>
              </a:pPr>
              <a:t>‹Nº›</a:t>
            </a:fld>
            <a:endParaRPr lang="es-ES" dirty="0"/>
          </a:p>
        </p:txBody>
      </p:sp>
    </p:spTree>
    <p:extLst>
      <p:ext uri="{BB962C8B-B14F-4D97-AF65-F5344CB8AC3E}">
        <p14:creationId xmlns:p14="http://schemas.microsoft.com/office/powerpoint/2010/main" val="335485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6930226-6A16-4060-B594-E4939EA76F98}" type="slidenum">
              <a:rPr lang="es-ES"/>
              <a:pPr>
                <a:defRPr/>
              </a:pPr>
              <a:t>‹Nº›</a:t>
            </a:fld>
            <a:endParaRPr lang="es-ES" dirty="0"/>
          </a:p>
        </p:txBody>
      </p:sp>
    </p:spTree>
    <p:extLst>
      <p:ext uri="{BB962C8B-B14F-4D97-AF65-F5344CB8AC3E}">
        <p14:creationId xmlns:p14="http://schemas.microsoft.com/office/powerpoint/2010/main" val="150175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FAB4DA3-0FE8-4607-B59D-8308C864121E}" type="slidenum">
              <a:rPr lang="es-ES"/>
              <a:pPr>
                <a:defRPr/>
              </a:pPr>
              <a:t>‹Nº›</a:t>
            </a:fld>
            <a:endParaRPr lang="es-ES" dirty="0"/>
          </a:p>
        </p:txBody>
      </p:sp>
    </p:spTree>
    <p:extLst>
      <p:ext uri="{BB962C8B-B14F-4D97-AF65-F5344CB8AC3E}">
        <p14:creationId xmlns:p14="http://schemas.microsoft.com/office/powerpoint/2010/main" val="41749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963CBB5-9606-487E-ACE6-21F2501CE1F9}" type="slidenum">
              <a:rPr lang="es-ES"/>
              <a:pPr>
                <a:defRPr/>
              </a:pPr>
              <a:t>‹Nº›</a:t>
            </a:fld>
            <a:endParaRPr lang="es-ES" dirty="0"/>
          </a:p>
        </p:txBody>
      </p:sp>
    </p:spTree>
    <p:extLst>
      <p:ext uri="{BB962C8B-B14F-4D97-AF65-F5344CB8AC3E}">
        <p14:creationId xmlns:p14="http://schemas.microsoft.com/office/powerpoint/2010/main" val="63218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5A71DBF-2853-4C9D-A105-F0B753135078}" type="slidenum">
              <a:rPr lang="es-ES"/>
              <a:pPr>
                <a:defRPr/>
              </a:pPr>
              <a:t>‹Nº›</a:t>
            </a:fld>
            <a:endParaRPr lang="es-ES" dirty="0"/>
          </a:p>
        </p:txBody>
      </p:sp>
    </p:spTree>
    <p:extLst>
      <p:ext uri="{BB962C8B-B14F-4D97-AF65-F5344CB8AC3E}">
        <p14:creationId xmlns:p14="http://schemas.microsoft.com/office/powerpoint/2010/main" val="364815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5EB948-FA67-4F88-89B2-0F9C94BD082A}" type="slidenum">
              <a:rPr lang="es-ES"/>
              <a:pPr>
                <a:defRPr/>
              </a:pPr>
              <a:t>‹Nº›</a:t>
            </a:fld>
            <a:endParaRPr lang="es-ES" dirty="0"/>
          </a:p>
        </p:txBody>
      </p:sp>
    </p:spTree>
    <p:extLst>
      <p:ext uri="{BB962C8B-B14F-4D97-AF65-F5344CB8AC3E}">
        <p14:creationId xmlns:p14="http://schemas.microsoft.com/office/powerpoint/2010/main" val="38112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474C7A4-1F12-49DD-9A43-A141230A0718}" type="slidenum">
              <a:rPr lang="es-ES"/>
              <a:pPr>
                <a:defRPr/>
              </a:pPr>
              <a:t>‹Nº›</a:t>
            </a:fld>
            <a:endParaRPr lang="es-ES" dirty="0"/>
          </a:p>
        </p:txBody>
      </p:sp>
    </p:spTree>
    <p:extLst>
      <p:ext uri="{BB962C8B-B14F-4D97-AF65-F5344CB8AC3E}">
        <p14:creationId xmlns:p14="http://schemas.microsoft.com/office/powerpoint/2010/main" val="132741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170"/>
          <p:cNvSpPr txBox="1">
            <a:spLocks noChangeArrowheads="1"/>
          </p:cNvSpPr>
          <p:nvPr userDrawn="1"/>
        </p:nvSpPr>
        <p:spPr bwMode="auto">
          <a:xfrm>
            <a:off x="35497" y="6641377"/>
            <a:ext cx="2160239" cy="22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UY" altLang="es-MX" sz="1000" dirty="0" smtClean="0">
                <a:solidFill>
                  <a:schemeClr val="bg1">
                    <a:lumMod val="95000"/>
                  </a:schemeClr>
                </a:solidFill>
                <a:effectLst>
                  <a:outerShdw blurRad="38100" dist="38100" dir="2700000" algn="tl">
                    <a:srgbClr val="000000">
                      <a:alpha val="43137"/>
                    </a:srgbClr>
                  </a:outerShdw>
                </a:effectLst>
                <a:latin typeface="Euphemia" panose="020B0503040102020104" pitchFamily="34" charset="0"/>
              </a:rPr>
              <a:t>SUPERVISIÓN ESCOLAR ZONA 15</a:t>
            </a:r>
            <a:endParaRPr lang="es-ES" altLang="es-MX" sz="1000" dirty="0">
              <a:solidFill>
                <a:schemeClr val="bg1">
                  <a:lumMod val="95000"/>
                </a:schemeClr>
              </a:solidFill>
              <a:effectLst>
                <a:outerShdw blurRad="38100" dist="38100" dir="2700000" algn="tl">
                  <a:srgbClr val="000000">
                    <a:alpha val="43137"/>
                  </a:srgbClr>
                </a:outerShdw>
              </a:effectLst>
              <a:latin typeface="Euphemia" panose="020B05030401020201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GFI_Secundari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70"/>
          <p:cNvSpPr>
            <a:spLocks noGrp="1" noChangeArrowheads="1"/>
          </p:cNvSpPr>
          <p:nvPr>
            <p:ph type="ctrTitle"/>
          </p:nvPr>
        </p:nvSpPr>
        <p:spPr>
          <a:xfrm>
            <a:off x="251520" y="4838824"/>
            <a:ext cx="7632848" cy="1326480"/>
          </a:xfrm>
        </p:spPr>
        <p:txBody>
          <a:bodyPr/>
          <a:lstStyle/>
          <a:p>
            <a:pPr algn="l" eaLnBrk="1" hangingPunct="1"/>
            <a:r>
              <a:rPr lang="es-UY" altLang="es-MX" sz="3200" b="1" dirty="0" smtClean="0">
                <a:solidFill>
                  <a:srgbClr val="1B311F"/>
                </a:solidFill>
                <a:latin typeface="Euphemia" panose="020B0503040102020104" pitchFamily="34" charset="0"/>
              </a:rPr>
              <a:t>LA RUTA DE MEJORA ESCOLAR,</a:t>
            </a:r>
            <a:r>
              <a:rPr lang="es-UY" altLang="es-MX" sz="2400" b="1" dirty="0" smtClean="0">
                <a:solidFill>
                  <a:srgbClr val="1B311F"/>
                </a:solidFill>
                <a:latin typeface="Euphemia" panose="020B0503040102020104" pitchFamily="34" charset="0"/>
              </a:rPr>
              <a:t/>
            </a:r>
            <a:br>
              <a:rPr lang="es-UY" altLang="es-MX" sz="2400" b="1" dirty="0" smtClean="0">
                <a:solidFill>
                  <a:srgbClr val="1B311F"/>
                </a:solidFill>
                <a:latin typeface="Euphemia" panose="020B0503040102020104" pitchFamily="34" charset="0"/>
              </a:rPr>
            </a:br>
            <a:r>
              <a:rPr lang="es-UY" altLang="es-MX" sz="800" b="1" dirty="0">
                <a:solidFill>
                  <a:srgbClr val="1B311F"/>
                </a:solidFill>
                <a:latin typeface="Euphemia" panose="020B0503040102020104" pitchFamily="34" charset="0"/>
              </a:rPr>
              <a:t/>
            </a:r>
            <a:br>
              <a:rPr lang="es-UY" altLang="es-MX" sz="800" b="1" dirty="0">
                <a:solidFill>
                  <a:srgbClr val="1B311F"/>
                </a:solidFill>
                <a:latin typeface="Euphemia" panose="020B0503040102020104" pitchFamily="34" charset="0"/>
              </a:rPr>
            </a:br>
            <a:r>
              <a:rPr lang="es-UY" altLang="es-MX" sz="2400" b="1" dirty="0" smtClean="0">
                <a:solidFill>
                  <a:srgbClr val="1B311F"/>
                </a:solidFill>
                <a:latin typeface="Euphemia" panose="020B0503040102020104" pitchFamily="34" charset="0"/>
              </a:rPr>
              <a:t>UNA DECISIÓN COLECTIVA</a:t>
            </a:r>
            <a:br>
              <a:rPr lang="es-UY" altLang="es-MX" sz="2400" b="1" dirty="0" smtClean="0">
                <a:solidFill>
                  <a:srgbClr val="1B311F"/>
                </a:solidFill>
                <a:latin typeface="Euphemia" panose="020B0503040102020104" pitchFamily="34" charset="0"/>
              </a:rPr>
            </a:br>
            <a:r>
              <a:rPr lang="es-UY" altLang="es-MX" sz="2400" b="1" dirty="0" smtClean="0">
                <a:solidFill>
                  <a:srgbClr val="1B311F"/>
                </a:solidFill>
                <a:latin typeface="Euphemia" panose="020B0503040102020104" pitchFamily="34" charset="0"/>
              </a:rPr>
              <a:t>PARA EL APRENDIZAJE</a:t>
            </a:r>
            <a:endParaRPr lang="es-ES" altLang="es-MX" sz="2400" b="1" dirty="0" smtClean="0">
              <a:solidFill>
                <a:srgbClr val="1B311F"/>
              </a:solidFill>
              <a:latin typeface="Euphemia" panose="020B0503040102020104" pitchFamily="34" charset="0"/>
            </a:endParaRPr>
          </a:p>
        </p:txBody>
      </p:sp>
      <p:sp>
        <p:nvSpPr>
          <p:cNvPr id="7" name="6 CuadroTexto"/>
          <p:cNvSpPr txBox="1"/>
          <p:nvPr/>
        </p:nvSpPr>
        <p:spPr>
          <a:xfrm>
            <a:off x="92100" y="1747508"/>
            <a:ext cx="8584356" cy="1754326"/>
          </a:xfrm>
          <a:prstGeom prst="rect">
            <a:avLst/>
          </a:prstGeom>
          <a:noFill/>
        </p:spPr>
        <p:txBody>
          <a:bodyPr wrap="square" rtlCol="0">
            <a:spAutoFit/>
          </a:bodyPr>
          <a:lstStyle/>
          <a:p>
            <a:pPr algn="ctr"/>
            <a:r>
              <a:rPr lang="es-MX" sz="3600" b="1" dirty="0" smtClean="0">
                <a:solidFill>
                  <a:schemeClr val="bg1">
                    <a:lumMod val="95000"/>
                  </a:schemeClr>
                </a:solidFill>
                <a:latin typeface="Euphemia" panose="020B0503040102020104" pitchFamily="34" charset="0"/>
              </a:rPr>
              <a:t>CONSEJO TÉCNICO ESCOLARE</a:t>
            </a:r>
            <a:endParaRPr lang="es-MX" sz="3600" b="1" dirty="0" smtClean="0">
              <a:solidFill>
                <a:schemeClr val="bg1">
                  <a:lumMod val="95000"/>
                </a:schemeClr>
              </a:solidFill>
              <a:latin typeface="Euphemia" panose="020B0503040102020104" pitchFamily="34" charset="0"/>
            </a:endParaRPr>
          </a:p>
          <a:p>
            <a:endParaRPr lang="es-MX" dirty="0">
              <a:solidFill>
                <a:schemeClr val="bg1">
                  <a:lumMod val="95000"/>
                </a:schemeClr>
              </a:solidFill>
              <a:effectLst>
                <a:outerShdw blurRad="38100" dist="38100" dir="2700000" algn="tl">
                  <a:srgbClr val="000000">
                    <a:alpha val="43137"/>
                  </a:srgbClr>
                </a:outerShdw>
              </a:effectLst>
              <a:latin typeface="Euphemia" panose="020B0503040102020104" pitchFamily="34" charset="0"/>
            </a:endParaRPr>
          </a:p>
          <a:p>
            <a:pPr algn="ctr"/>
            <a:endParaRPr lang="es-MX" b="1" dirty="0" smtClean="0">
              <a:solidFill>
                <a:schemeClr val="bg1">
                  <a:lumMod val="95000"/>
                </a:schemeClr>
              </a:solidFill>
              <a:latin typeface="Euphemia" panose="020B0503040102020104" pitchFamily="34" charset="0"/>
            </a:endParaRPr>
          </a:p>
          <a:p>
            <a:pPr algn="ctr"/>
            <a:r>
              <a:rPr lang="es-MX" b="1" dirty="0" smtClean="0">
                <a:solidFill>
                  <a:schemeClr val="bg1">
                    <a:lumMod val="95000"/>
                  </a:schemeClr>
                </a:solidFill>
                <a:latin typeface="Euphemia" panose="020B0503040102020104" pitchFamily="34" charset="0"/>
              </a:rPr>
              <a:t>TERCERA </a:t>
            </a:r>
            <a:r>
              <a:rPr lang="es-MX" b="1" dirty="0" smtClean="0">
                <a:solidFill>
                  <a:schemeClr val="bg1">
                    <a:lumMod val="95000"/>
                  </a:schemeClr>
                </a:solidFill>
                <a:latin typeface="Euphemia" panose="020B0503040102020104" pitchFamily="34" charset="0"/>
              </a:rPr>
              <a:t>SESIÓN ORDINARIA</a:t>
            </a:r>
          </a:p>
          <a:p>
            <a:pPr algn="ctr"/>
            <a:r>
              <a:rPr lang="es-MX" b="1" dirty="0" smtClean="0">
                <a:solidFill>
                  <a:schemeClr val="bg1">
                    <a:lumMod val="95000"/>
                  </a:schemeClr>
                </a:solidFill>
                <a:latin typeface="Euphemia" panose="020B0503040102020104" pitchFamily="34" charset="0"/>
              </a:rPr>
              <a:t>CICLO ESCOLAR 2014-2015</a:t>
            </a:r>
            <a:endParaRPr lang="es-MX" b="1" dirty="0">
              <a:solidFill>
                <a:schemeClr val="bg1">
                  <a:lumMod val="95000"/>
                </a:schemeClr>
              </a:solidFill>
              <a:latin typeface="Euphemia" panose="020B0503040102020104" pitchFamily="34" charset="0"/>
            </a:endParaRPr>
          </a:p>
        </p:txBody>
      </p:sp>
      <p:sp>
        <p:nvSpPr>
          <p:cNvPr id="2" name="1 CuadroTexto"/>
          <p:cNvSpPr txBox="1"/>
          <p:nvPr/>
        </p:nvSpPr>
        <p:spPr>
          <a:xfrm>
            <a:off x="92100" y="23664"/>
            <a:ext cx="9036496" cy="1200329"/>
          </a:xfrm>
          <a:prstGeom prst="rect">
            <a:avLst/>
          </a:prstGeom>
          <a:noFill/>
        </p:spPr>
        <p:txBody>
          <a:bodyPr wrap="square" rtlCol="0">
            <a:spAutoFit/>
          </a:bodyPr>
          <a:lstStyle/>
          <a:p>
            <a:pPr algn="ctr"/>
            <a:r>
              <a:rPr lang="es-MX" b="1" dirty="0" smtClean="0">
                <a:solidFill>
                  <a:schemeClr val="bg1"/>
                </a:solidFill>
              </a:rPr>
              <a:t>INSTITUTO DE  EDUCACION BASICA DEL ESTADO DE MORELOS</a:t>
            </a:r>
          </a:p>
          <a:p>
            <a:pPr algn="ctr"/>
            <a:r>
              <a:rPr lang="es-MX" b="1" dirty="0">
                <a:solidFill>
                  <a:schemeClr val="bg1"/>
                </a:solidFill>
              </a:rPr>
              <a:t>	</a:t>
            </a:r>
            <a:r>
              <a:rPr lang="es-MX" b="1" dirty="0" smtClean="0">
                <a:solidFill>
                  <a:schemeClr val="bg1"/>
                </a:solidFill>
              </a:rPr>
              <a:t>DEPARTAMENTO DE EDUCACION SECUNDARIA</a:t>
            </a:r>
          </a:p>
          <a:p>
            <a:pPr algn="ctr"/>
            <a:r>
              <a:rPr lang="es-MX" b="1" dirty="0" smtClean="0">
                <a:solidFill>
                  <a:schemeClr val="bg1"/>
                </a:solidFill>
              </a:rPr>
              <a:t>SUPERVISION ESCOLAR</a:t>
            </a:r>
          </a:p>
          <a:p>
            <a:pPr algn="ctr"/>
            <a:r>
              <a:rPr lang="es-MX" b="1" dirty="0" smtClean="0">
                <a:solidFill>
                  <a:schemeClr val="bg1"/>
                </a:solidFill>
              </a:rPr>
              <a:t> ZONA XIII</a:t>
            </a:r>
            <a:endParaRPr lang="es-MX" b="1" dirty="0">
              <a:solidFill>
                <a:schemeClr val="bg1"/>
              </a:solidFill>
            </a:endParaRPr>
          </a:p>
        </p:txBody>
      </p:sp>
      <p:sp>
        <p:nvSpPr>
          <p:cNvPr id="3" name="2 CuadroTexto"/>
          <p:cNvSpPr txBox="1"/>
          <p:nvPr/>
        </p:nvSpPr>
        <p:spPr>
          <a:xfrm>
            <a:off x="5220072" y="4077071"/>
            <a:ext cx="3672408" cy="461665"/>
          </a:xfrm>
          <a:prstGeom prst="rect">
            <a:avLst/>
          </a:prstGeom>
          <a:noFill/>
        </p:spPr>
        <p:txBody>
          <a:bodyPr wrap="square" rtlCol="0">
            <a:spAutoFit/>
          </a:bodyPr>
          <a:lstStyle/>
          <a:p>
            <a:pPr algn="ctr"/>
            <a:r>
              <a:rPr lang="es-MX" sz="2400" dirty="0" smtClean="0">
                <a:solidFill>
                  <a:schemeClr val="bg1"/>
                </a:solidFill>
              </a:rPr>
              <a:t>Noviembre 24 de 2014</a:t>
            </a:r>
            <a:endParaRPr lang="es-MX" sz="2400" dirty="0">
              <a:solidFill>
                <a:schemeClr val="bg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7" y="6381329"/>
            <a:ext cx="3084513"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052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801"/>
            <a:ext cx="5092100" cy="461665"/>
          </a:xfrm>
          <a:prstGeom prst="rect">
            <a:avLst/>
          </a:prstGeom>
          <a:solidFill>
            <a:srgbClr val="008000"/>
          </a:solidFill>
        </p:spPr>
        <p:txBody>
          <a:bodyPr wrap="none" rtlCol="0">
            <a:spAutoFit/>
          </a:bodyPr>
          <a:lstStyle/>
          <a:p>
            <a:r>
              <a:rPr lang="es-MX" sz="2400" b="1" dirty="0" smtClean="0">
                <a:solidFill>
                  <a:schemeClr val="bg1"/>
                </a:solidFill>
                <a:latin typeface="Euphemia" panose="020B0503040102020104" pitchFamily="34" charset="0"/>
              </a:rPr>
              <a:t>¿CUÁNTO AVANZAMOS ESTE MES?</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179512" y="544612"/>
            <a:ext cx="8784976" cy="2862323"/>
          </a:xfrm>
          <a:prstGeom prst="rect">
            <a:avLst/>
          </a:prstGeom>
        </p:spPr>
        <p:txBody>
          <a:bodyPr wrap="square">
            <a:spAutoFit/>
          </a:bodyPr>
          <a:lstStyle/>
          <a:p>
            <a:pPr marL="342900" indent="-342900" algn="just">
              <a:buFont typeface="+mj-lt"/>
              <a:buAutoNum type="arabicPeriod" startAt="3"/>
            </a:pPr>
            <a:r>
              <a:rPr lang="es-MX" dirty="0">
                <a:latin typeface="Euphemia" panose="020B0503040102020104" pitchFamily="34" charset="0"/>
              </a:rPr>
              <a:t>Recuperen la lista de acciones que acordaron llevar a cabo durante el </a:t>
            </a:r>
            <a:r>
              <a:rPr lang="es-MX" dirty="0" smtClean="0">
                <a:latin typeface="Euphemia" panose="020B0503040102020104" pitchFamily="34" charset="0"/>
              </a:rPr>
              <a:t>mes de </a:t>
            </a:r>
            <a:r>
              <a:rPr lang="es-MX" dirty="0">
                <a:latin typeface="Euphemia" panose="020B0503040102020104" pitchFamily="34" charset="0"/>
              </a:rPr>
              <a:t>noviembre y colóquenla a la vista de todos</a:t>
            </a:r>
            <a:r>
              <a:rPr lang="es-MX" dirty="0" smtClean="0">
                <a:latin typeface="Euphemia" panose="020B0503040102020104" pitchFamily="34" charset="0"/>
              </a:rPr>
              <a:t>.</a:t>
            </a:r>
          </a:p>
          <a:p>
            <a:pPr marL="342900" indent="-342900" algn="just">
              <a:buFont typeface="+mj-lt"/>
              <a:buAutoNum type="arabicPeriod" startAt="3"/>
            </a:pPr>
            <a:endParaRPr lang="es-MX" dirty="0">
              <a:latin typeface="Euphemia" panose="020B0503040102020104" pitchFamily="34" charset="0"/>
            </a:endParaRPr>
          </a:p>
          <a:p>
            <a:pPr marL="342900" indent="-342900" algn="just">
              <a:buFont typeface="+mj-lt"/>
              <a:buAutoNum type="arabicPeriod" startAt="3"/>
            </a:pPr>
            <a:r>
              <a:rPr lang="es-MX" dirty="0" smtClean="0">
                <a:latin typeface="Euphemia" panose="020B0503040102020104" pitchFamily="34" charset="0"/>
              </a:rPr>
              <a:t>El </a:t>
            </a:r>
            <a:r>
              <a:rPr lang="es-MX" dirty="0">
                <a:latin typeface="Euphemia" panose="020B0503040102020104" pitchFamily="34" charset="0"/>
              </a:rPr>
              <a:t>responsable o los responsables de cada una de las acciones presenten </a:t>
            </a:r>
            <a:r>
              <a:rPr lang="es-MX" dirty="0" smtClean="0">
                <a:latin typeface="Euphemia" panose="020B0503040102020104" pitchFamily="34" charset="0"/>
              </a:rPr>
              <a:t>los resultados </a:t>
            </a:r>
            <a:r>
              <a:rPr lang="es-MX" dirty="0">
                <a:latin typeface="Euphemia" panose="020B0503040102020104" pitchFamily="34" charset="0"/>
              </a:rPr>
              <a:t>obtenidos con la realización de las actividades. Apoyen su </a:t>
            </a:r>
            <a:r>
              <a:rPr lang="es-MX" dirty="0" smtClean="0">
                <a:latin typeface="Euphemia" panose="020B0503040102020104" pitchFamily="34" charset="0"/>
              </a:rPr>
              <a:t>exposición con </a:t>
            </a:r>
            <a:r>
              <a:rPr lang="es-MX" dirty="0">
                <a:latin typeface="Euphemia" panose="020B0503040102020104" pitchFamily="34" charset="0"/>
              </a:rPr>
              <a:t>evidencias concretas y con los elementos presentes en la </a:t>
            </a:r>
            <a:r>
              <a:rPr lang="es-MX" dirty="0" smtClean="0">
                <a:latin typeface="Euphemia" panose="020B0503040102020104" pitchFamily="34" charset="0"/>
              </a:rPr>
              <a:t>escuela que </a:t>
            </a:r>
            <a:r>
              <a:rPr lang="es-MX" dirty="0">
                <a:latin typeface="Euphemia" panose="020B0503040102020104" pitchFamily="34" charset="0"/>
              </a:rPr>
              <a:t>permitieron o detuvieron su desarrollo</a:t>
            </a:r>
            <a:r>
              <a:rPr lang="es-MX" dirty="0" smtClean="0">
                <a:latin typeface="Euphemia" panose="020B0503040102020104" pitchFamily="34" charset="0"/>
              </a:rPr>
              <a:t>.</a:t>
            </a:r>
          </a:p>
          <a:p>
            <a:pPr marL="342900" indent="-342900" algn="just">
              <a:buFont typeface="+mj-lt"/>
              <a:buAutoNum type="arabicPeriod" startAt="3"/>
            </a:pPr>
            <a:endParaRPr lang="es-MX" dirty="0">
              <a:latin typeface="Euphemia" panose="020B0503040102020104" pitchFamily="34" charset="0"/>
            </a:endParaRPr>
          </a:p>
          <a:p>
            <a:pPr marL="342900" indent="-342900" algn="just">
              <a:buFont typeface="+mj-lt"/>
              <a:buAutoNum type="arabicPeriod" startAt="3"/>
            </a:pPr>
            <a:r>
              <a:rPr lang="es-MX" dirty="0" smtClean="0">
                <a:latin typeface="Euphemia" panose="020B0503040102020104" pitchFamily="34" charset="0"/>
              </a:rPr>
              <a:t>El </a:t>
            </a:r>
            <a:r>
              <a:rPr lang="es-MX" dirty="0">
                <a:latin typeface="Euphemia" panose="020B0503040102020104" pitchFamily="34" charset="0"/>
              </a:rPr>
              <a:t>Director organiza la información que ofrecen los responsables de </a:t>
            </a:r>
            <a:r>
              <a:rPr lang="es-MX" dirty="0" smtClean="0">
                <a:latin typeface="Euphemia" panose="020B0503040102020104" pitchFamily="34" charset="0"/>
              </a:rPr>
              <a:t>cada acción </a:t>
            </a:r>
            <a:r>
              <a:rPr lang="es-MX" dirty="0">
                <a:latin typeface="Euphemia" panose="020B0503040102020104" pitchFamily="34" charset="0"/>
              </a:rPr>
              <a:t>en un cuadro como el siguiente.</a:t>
            </a:r>
          </a:p>
        </p:txBody>
      </p:sp>
      <p:graphicFrame>
        <p:nvGraphicFramePr>
          <p:cNvPr id="5" name="4 Tabla"/>
          <p:cNvGraphicFramePr>
            <a:graphicFrameLocks noGrp="1"/>
          </p:cNvGraphicFramePr>
          <p:nvPr>
            <p:extLst>
              <p:ext uri="{D42A27DB-BD31-4B8C-83A1-F6EECF244321}">
                <p14:modId xmlns:p14="http://schemas.microsoft.com/office/powerpoint/2010/main" val="1219244913"/>
              </p:ext>
            </p:extLst>
          </p:nvPr>
        </p:nvGraphicFramePr>
        <p:xfrm>
          <a:off x="54592" y="3446416"/>
          <a:ext cx="9036496" cy="1981200"/>
        </p:xfrm>
        <a:graphic>
          <a:graphicData uri="http://schemas.openxmlformats.org/drawingml/2006/table">
            <a:tbl>
              <a:tblPr firstRow="1" bandRow="1">
                <a:tableStyleId>{5C22544A-7EE6-4342-B048-85BDC9FD1C3A}</a:tableStyleId>
              </a:tblPr>
              <a:tblGrid>
                <a:gridCol w="1709096"/>
                <a:gridCol w="1368152"/>
                <a:gridCol w="1512168"/>
                <a:gridCol w="1368152"/>
                <a:gridCol w="3078928"/>
              </a:tblGrid>
              <a:tr h="370840">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Responsables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Acciones</a:t>
                      </a:r>
                      <a:r>
                        <a:rPr lang="es-MX" sz="1700" baseline="0" dirty="0" smtClean="0">
                          <a:effectLst>
                            <a:outerShdw blurRad="38100" dist="38100" dir="2700000" algn="tl">
                              <a:srgbClr val="000000">
                                <a:alpha val="43137"/>
                              </a:srgbClr>
                            </a:outerShdw>
                          </a:effectLst>
                          <a:latin typeface="Euphemia" panose="020B0503040102020104" pitchFamily="34" charset="0"/>
                        </a:rPr>
                        <a:t> realizadas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Resultados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Evidencias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Elementos que</a:t>
                      </a:r>
                      <a:r>
                        <a:rPr lang="es-MX" sz="1700" baseline="0" dirty="0" smtClean="0">
                          <a:effectLst>
                            <a:outerShdw blurRad="38100" dist="38100" dir="2700000" algn="tl">
                              <a:srgbClr val="000000">
                                <a:alpha val="43137"/>
                              </a:srgbClr>
                            </a:outerShdw>
                          </a:effectLst>
                          <a:latin typeface="Euphemia" panose="020B0503040102020104" pitchFamily="34" charset="0"/>
                        </a:rPr>
                        <a:t> facilitaron u obstaculizaron la realización de las actividades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r>
              <a:tr h="370840">
                <a:tc>
                  <a:txBody>
                    <a:bodyPr/>
                    <a:lstStyle/>
                    <a:p>
                      <a:pPr algn="just"/>
                      <a:endParaRPr lang="es-MX" sz="1700" dirty="0" smtClean="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endParaRPr lang="es-MX" sz="170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s-MX" sz="1700" dirty="0">
                        <a:solidFill>
                          <a:schemeClr val="tx1"/>
                        </a:solidFill>
                        <a:effectLst>
                          <a:outerShdw blurRad="38100" dist="38100" dir="2700000" algn="tl">
                            <a:srgbClr val="000000">
                              <a:alpha val="43137"/>
                            </a:srgbClr>
                          </a:outerShdw>
                        </a:effectLst>
                        <a:latin typeface="Euphemia" panose="020B05030401020201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Rectángulo"/>
          <p:cNvSpPr/>
          <p:nvPr/>
        </p:nvSpPr>
        <p:spPr>
          <a:xfrm>
            <a:off x="179512" y="5589240"/>
            <a:ext cx="8784976" cy="923330"/>
          </a:xfrm>
          <a:prstGeom prst="rect">
            <a:avLst/>
          </a:prstGeom>
        </p:spPr>
        <p:txBody>
          <a:bodyPr wrap="square">
            <a:spAutoFit/>
          </a:bodyPr>
          <a:lstStyle/>
          <a:p>
            <a:pPr marL="342900" indent="-342900" algn="just">
              <a:buFont typeface="+mj-lt"/>
              <a:buAutoNum type="arabicPeriod" startAt="6"/>
            </a:pPr>
            <a:r>
              <a:rPr lang="es-MX" dirty="0" smtClean="0">
                <a:latin typeface="Euphemia" panose="020B0503040102020104" pitchFamily="34" charset="0"/>
              </a:rPr>
              <a:t>Conversen de qué manera lo realizado da respuesta y contribuye al cumplimiento de las prioridades, objetivos y metas que el colectivo se propuso atender en su escuela.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5" y="6569720"/>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06215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22" presetClass="entr" presetSubtype="1"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500"/>
                            </p:stCondLst>
                            <p:childTnLst>
                              <p:par>
                                <p:cTn id="21" presetID="6" presetClass="entr" presetSubtype="32"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7" y="9847"/>
            <a:ext cx="8965275" cy="461665"/>
          </a:xfrm>
          <a:prstGeom prst="rect">
            <a:avLst/>
          </a:prstGeom>
          <a:solidFill>
            <a:srgbClr val="008000"/>
          </a:solidFill>
        </p:spPr>
        <p:txBody>
          <a:bodyPr wrap="none" rtlCol="0">
            <a:spAutoFit/>
          </a:bodyPr>
          <a:lstStyle/>
          <a:p>
            <a:r>
              <a:rPr lang="es-MX" sz="2400" b="1" dirty="0" smtClean="0">
                <a:solidFill>
                  <a:schemeClr val="bg1"/>
                </a:solidFill>
                <a:effectLst>
                  <a:outerShdw blurRad="38100" dist="38100" dir="2700000" algn="tl">
                    <a:srgbClr val="000000">
                      <a:alpha val="43137"/>
                    </a:srgbClr>
                  </a:outerShdw>
                </a:effectLst>
                <a:latin typeface="Euphemia" panose="020B0503040102020104" pitchFamily="34" charset="0"/>
              </a:rPr>
              <a:t>¿</a:t>
            </a:r>
            <a:r>
              <a:rPr lang="es-MX" sz="2400" b="1" dirty="0" smtClean="0">
                <a:solidFill>
                  <a:schemeClr val="bg1"/>
                </a:solidFill>
                <a:latin typeface="Euphemia" panose="020B0503040102020104" pitchFamily="34" charset="0"/>
              </a:rPr>
              <a:t>CUÁNTO HEMOS AVANZADO EN LA MEJORA DE LA ESCUELA?</a:t>
            </a:r>
          </a:p>
        </p:txBody>
      </p:sp>
      <p:sp>
        <p:nvSpPr>
          <p:cNvPr id="4" name="3 Rectángulo"/>
          <p:cNvSpPr/>
          <p:nvPr/>
        </p:nvSpPr>
        <p:spPr>
          <a:xfrm>
            <a:off x="244692" y="548680"/>
            <a:ext cx="8640960" cy="1569660"/>
          </a:xfrm>
          <a:prstGeom prst="rect">
            <a:avLst/>
          </a:prstGeom>
        </p:spPr>
        <p:txBody>
          <a:bodyPr wrap="square">
            <a:spAutoFit/>
          </a:bodyPr>
          <a:lstStyle/>
          <a:p>
            <a:pPr marL="342900" indent="-342900" algn="just">
              <a:buFont typeface="+mj-lt"/>
              <a:buAutoNum type="arabicPeriod" startAt="7"/>
            </a:pPr>
            <a:r>
              <a:rPr lang="es-MX" sz="2400" dirty="0" smtClean="0">
                <a:latin typeface="Euphemia" panose="020B0503040102020104" pitchFamily="34" charset="0"/>
              </a:rPr>
              <a:t>Coloquen a la vista del colectivo la Línea del tiempo, con las listas de acciones que implementaron en los cuatro meses de este ciclo escolar, acompáñenlos con los cuadros de registro de avances.</a:t>
            </a:r>
          </a:p>
        </p:txBody>
      </p:sp>
      <p:graphicFrame>
        <p:nvGraphicFramePr>
          <p:cNvPr id="5" name="Diagram 4"/>
          <p:cNvGraphicFramePr/>
          <p:nvPr>
            <p:extLst>
              <p:ext uri="{D42A27DB-BD31-4B8C-83A1-F6EECF244321}">
                <p14:modId xmlns:p14="http://schemas.microsoft.com/office/powerpoint/2010/main" val="1494858895"/>
              </p:ext>
            </p:extLst>
          </p:nvPr>
        </p:nvGraphicFramePr>
        <p:xfrm>
          <a:off x="331537" y="2116706"/>
          <a:ext cx="8657111" cy="36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61370" y="5301208"/>
            <a:ext cx="8640960" cy="830997"/>
          </a:xfrm>
          <a:prstGeom prst="rect">
            <a:avLst/>
          </a:prstGeom>
        </p:spPr>
        <p:txBody>
          <a:bodyPr wrap="square">
            <a:spAutoFit/>
          </a:bodyPr>
          <a:lstStyle/>
          <a:p>
            <a:pPr marL="342900" indent="-342900" algn="just">
              <a:buFont typeface="+mj-lt"/>
              <a:buAutoNum type="arabicPeriod" startAt="8"/>
            </a:pPr>
            <a:r>
              <a:rPr lang="es-MX" sz="2400" dirty="0" smtClean="0">
                <a:effectLst>
                  <a:outerShdw blurRad="38100" dist="38100" dir="2700000" algn="tl">
                    <a:srgbClr val="000000">
                      <a:alpha val="43137"/>
                    </a:srgbClr>
                  </a:outerShdw>
                </a:effectLst>
                <a:latin typeface="Euphemia" panose="020B0503040102020104" pitchFamily="34" charset="0"/>
              </a:rPr>
              <a:t>Repasen </a:t>
            </a:r>
            <a:r>
              <a:rPr lang="es-MX" sz="2400" dirty="0" smtClean="0">
                <a:latin typeface="Euphemia" panose="020B0503040102020104" pitchFamily="34" charset="0"/>
              </a:rPr>
              <a:t>cada</a:t>
            </a:r>
            <a:r>
              <a:rPr lang="es-MX" sz="2400" dirty="0" smtClean="0">
                <a:effectLst>
                  <a:outerShdw blurRad="38100" dist="38100" dir="2700000" algn="tl">
                    <a:srgbClr val="000000">
                      <a:alpha val="43137"/>
                    </a:srgbClr>
                  </a:outerShdw>
                </a:effectLst>
                <a:latin typeface="Euphemia" panose="020B0503040102020104" pitchFamily="34" charset="0"/>
              </a:rPr>
              <a:t> una de las acciones realizadas e identifiquen a qué prioridad educativa atiende.</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 y="6572250"/>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726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551" y="9847"/>
            <a:ext cx="9027792" cy="461665"/>
          </a:xfrm>
          <a:prstGeom prst="rect">
            <a:avLst/>
          </a:prstGeom>
          <a:solidFill>
            <a:srgbClr val="008000"/>
          </a:solidFill>
        </p:spPr>
        <p:txBody>
          <a:bodyPr wrap="none" rtlCol="0">
            <a:spAutoFit/>
          </a:bodyPr>
          <a:lstStyle/>
          <a:p>
            <a:r>
              <a:rPr lang="es-MX" sz="2400" b="1" dirty="0" smtClean="0">
                <a:solidFill>
                  <a:schemeClr val="bg1"/>
                </a:solidFill>
                <a:latin typeface="Euphemia" panose="020B0503040102020104" pitchFamily="34" charset="0"/>
              </a:rPr>
              <a:t>¿CUÁNTO HEMOS AVANZADO EN LA MEJORA DE LA ESCUELA?</a:t>
            </a:r>
          </a:p>
        </p:txBody>
      </p:sp>
      <p:sp>
        <p:nvSpPr>
          <p:cNvPr id="4" name="3 Rectángulo"/>
          <p:cNvSpPr/>
          <p:nvPr/>
        </p:nvSpPr>
        <p:spPr>
          <a:xfrm>
            <a:off x="251520" y="825093"/>
            <a:ext cx="8640960" cy="3970318"/>
          </a:xfrm>
          <a:prstGeom prst="rect">
            <a:avLst/>
          </a:prstGeom>
        </p:spPr>
        <p:txBody>
          <a:bodyPr wrap="square">
            <a:spAutoFit/>
          </a:bodyPr>
          <a:lstStyle/>
          <a:p>
            <a:pPr marL="342900" indent="-342900" algn="just">
              <a:buFont typeface="+mj-lt"/>
              <a:buAutoNum type="arabicPeriod" startAt="9"/>
            </a:pPr>
            <a:r>
              <a:rPr lang="es-MX" dirty="0" smtClean="0">
                <a:latin typeface="Euphemia" panose="020B0503040102020104" pitchFamily="34" charset="0"/>
              </a:rPr>
              <a:t>Destaquen, de los cuadros de registro de avances los elementos que han favorecido el desarrollo de las actividades.</a:t>
            </a:r>
          </a:p>
          <a:p>
            <a:pPr marL="342900" indent="-342900" algn="just">
              <a:buFont typeface="+mj-lt"/>
              <a:buAutoNum type="arabicPeriod" startAt="9"/>
            </a:pPr>
            <a:endParaRPr lang="es-MX" dirty="0">
              <a:latin typeface="Euphemia" panose="020B0503040102020104" pitchFamily="34" charset="0"/>
            </a:endParaRPr>
          </a:p>
          <a:p>
            <a:pPr marL="981075" indent="-285750" algn="just">
              <a:buFont typeface="Wingdings 3" panose="05040102010807070707" pitchFamily="18" charset="2"/>
              <a:buChar char="º"/>
            </a:pPr>
            <a:r>
              <a:rPr lang="es-MX" dirty="0" smtClean="0">
                <a:latin typeface="Euphemia" panose="020B0503040102020104" pitchFamily="34" charset="0"/>
              </a:rPr>
              <a:t>¿Qué tipo de decisiones tomaron como colectivo para obtener buenos resultados?</a:t>
            </a:r>
          </a:p>
          <a:p>
            <a:pPr marL="342900" indent="-342900" algn="just">
              <a:buFont typeface="+mj-lt"/>
              <a:buAutoNum type="arabicPeriod" startAt="9"/>
            </a:pPr>
            <a:endParaRPr lang="es-MX" dirty="0">
              <a:latin typeface="Euphemia" panose="020B0503040102020104" pitchFamily="34" charset="0"/>
            </a:endParaRPr>
          </a:p>
          <a:p>
            <a:pPr marL="342900" indent="-342900" algn="just">
              <a:buFont typeface="+mj-lt"/>
              <a:buAutoNum type="arabicPeriod" startAt="10"/>
            </a:pPr>
            <a:r>
              <a:rPr lang="es-MX" dirty="0" smtClean="0">
                <a:latin typeface="Euphemia" panose="020B0503040102020104" pitchFamily="34" charset="0"/>
              </a:rPr>
              <a:t>Ahora destaquen los elementos que obstaculizaron el desarrollo de las actividades.</a:t>
            </a:r>
          </a:p>
          <a:p>
            <a:pPr marL="342900" indent="-342900" algn="just">
              <a:buFont typeface="+mj-lt"/>
              <a:buAutoNum type="arabicPeriod" startAt="10"/>
            </a:pPr>
            <a:endParaRPr lang="es-MX" dirty="0">
              <a:latin typeface="Euphemia" panose="020B0503040102020104" pitchFamily="34" charset="0"/>
            </a:endParaRPr>
          </a:p>
          <a:p>
            <a:pPr marL="981075" indent="-285750" algn="just">
              <a:buFont typeface="Wingdings 3" panose="05040102010807070707" pitchFamily="18" charset="2"/>
              <a:buChar char=""/>
            </a:pPr>
            <a:r>
              <a:rPr lang="es-MX" dirty="0" smtClean="0">
                <a:latin typeface="Euphemia" panose="020B0503040102020104" pitchFamily="34" charset="0"/>
              </a:rPr>
              <a:t>¿Qué tipo de decisiones dejaron de tomar como colectivo para obtener esos resultados?</a:t>
            </a:r>
          </a:p>
          <a:p>
            <a:pPr marL="342900" indent="-342900" algn="just">
              <a:buFont typeface="+mj-lt"/>
              <a:buAutoNum type="arabicPeriod" startAt="10"/>
            </a:pPr>
            <a:endParaRPr lang="es-MX" dirty="0">
              <a:latin typeface="Euphemia" panose="020B0503040102020104" pitchFamily="34" charset="0"/>
            </a:endParaRPr>
          </a:p>
          <a:p>
            <a:pPr marL="342900" indent="-342900" algn="just">
              <a:buFont typeface="+mj-lt"/>
              <a:buAutoNum type="arabicPeriod" startAt="11"/>
            </a:pPr>
            <a:r>
              <a:rPr lang="es-MX" dirty="0" smtClean="0">
                <a:latin typeface="Euphemia" panose="020B0503040102020104" pitchFamily="34" charset="0"/>
              </a:rPr>
              <a:t>Registren en su Cuaderno de Bitácora</a:t>
            </a:r>
            <a:r>
              <a:rPr lang="es-MX" dirty="0">
                <a:latin typeface="Euphemia" panose="020B0503040102020104" pitchFamily="34" charset="0"/>
              </a:rPr>
              <a:t> </a:t>
            </a:r>
            <a:r>
              <a:rPr lang="es-MX" dirty="0" smtClean="0">
                <a:latin typeface="Euphemia" panose="020B0503040102020104" pitchFamily="34" charset="0"/>
              </a:rPr>
              <a:t>las conclusiones a las que arribe el colectivo.</a:t>
            </a:r>
            <a:endParaRPr lang="es-MX" dirty="0">
              <a:latin typeface="Euphemia" panose="020B0503040102020104" pitchFamily="34" charset="0"/>
            </a:endParaRPr>
          </a:p>
        </p:txBody>
      </p:sp>
      <p:pic>
        <p:nvPicPr>
          <p:cNvPr id="7" name="Imagen 6"/>
          <p:cNvPicPr>
            <a:picLocks noChangeAspect="1"/>
          </p:cNvPicPr>
          <p:nvPr/>
        </p:nvPicPr>
        <p:blipFill>
          <a:blip r:embed="rId2"/>
          <a:stretch>
            <a:fillRect/>
          </a:stretch>
        </p:blipFill>
        <p:spPr>
          <a:xfrm>
            <a:off x="3844651" y="4653136"/>
            <a:ext cx="3871019" cy="1800200"/>
          </a:xfrm>
          <a:prstGeom prst="rect">
            <a:avLst/>
          </a:prstGeom>
        </p:spPr>
      </p:pic>
      <p:sp>
        <p:nvSpPr>
          <p:cNvPr id="5" name="4 Rectángulo"/>
          <p:cNvSpPr/>
          <p:nvPr/>
        </p:nvSpPr>
        <p:spPr>
          <a:xfrm>
            <a:off x="0" y="6597352"/>
            <a:ext cx="3059832" cy="260648"/>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B050"/>
              </a:solidFill>
            </a:endParaRPr>
          </a:p>
        </p:txBody>
      </p:sp>
    </p:spTree>
    <p:extLst>
      <p:ext uri="{BB962C8B-B14F-4D97-AF65-F5344CB8AC3E}">
        <p14:creationId xmlns:p14="http://schemas.microsoft.com/office/powerpoint/2010/main" val="6070598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750"/>
                                        <p:tgtEl>
                                          <p:spTgt spid="4">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750"/>
                                        <p:tgtEl>
                                          <p:spTgt spid="4">
                                            <p:txEl>
                                              <p:pRg st="4" end="4"/>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750"/>
                                        <p:tgtEl>
                                          <p:spTgt spid="4">
                                            <p:txEl>
                                              <p:pRg st="6" end="6"/>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750"/>
                                        <p:tgtEl>
                                          <p:spTgt spid="4">
                                            <p:txEl>
                                              <p:pRg st="8" end="8"/>
                                            </p:txEl>
                                          </p:spTgt>
                                        </p:tgtEl>
                                      </p:cBhvr>
                                    </p:animEffect>
                                  </p:childTnLst>
                                </p:cTn>
                              </p:par>
                            </p:childTnLst>
                          </p:cTn>
                        </p:par>
                        <p:par>
                          <p:cTn id="24" fill="hold">
                            <p:stCondLst>
                              <p:cond delay="3750"/>
                            </p:stCondLst>
                            <p:childTnLst>
                              <p:par>
                                <p:cTn id="25" presetID="16" presetClass="entr" presetSubtype="42"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barn(out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a:spLocks noGrp="1"/>
          </p:cNvSpPr>
          <p:nvPr>
            <p:ph idx="1"/>
          </p:nvPr>
        </p:nvSpPr>
        <p:spPr>
          <a:xfrm>
            <a:off x="251520" y="552448"/>
            <a:ext cx="8435280" cy="3083921"/>
          </a:xfrm>
          <a:prstGeom prst="rect">
            <a:avLst/>
          </a:prstGeom>
        </p:spPr>
        <p:txBody>
          <a:bodyPr wrap="square">
            <a:spAutoFit/>
          </a:bodyPr>
          <a:lstStyle/>
          <a:p>
            <a:pPr marL="342900" indent="-342900" algn="just">
              <a:buFont typeface="+mj-lt"/>
              <a:buAutoNum type="arabicPeriod" startAt="12"/>
            </a:pPr>
            <a:r>
              <a:rPr lang="es-MX" sz="1800" dirty="0" smtClean="0">
                <a:latin typeface="Euphemia" panose="020B0503040102020104" pitchFamily="34" charset="0"/>
              </a:rPr>
              <a:t>Destaquen de su planeación las acciones que habrán de llevar a cabo en diciembre y enero..</a:t>
            </a:r>
          </a:p>
          <a:p>
            <a:pPr marL="342900" indent="-342900" algn="just">
              <a:buFont typeface="+mj-lt"/>
              <a:buAutoNum type="arabicPeriod" startAt="12"/>
            </a:pPr>
            <a:endParaRPr lang="es-MX" sz="1800" dirty="0">
              <a:latin typeface="Euphemia" panose="020B0503040102020104" pitchFamily="34" charset="0"/>
            </a:endParaRPr>
          </a:p>
          <a:p>
            <a:pPr marL="342900" indent="-342900" algn="just">
              <a:buFont typeface="+mj-lt"/>
              <a:buAutoNum type="arabicPeriod" startAt="12"/>
            </a:pPr>
            <a:r>
              <a:rPr lang="es-MX" sz="1800" dirty="0" smtClean="0">
                <a:latin typeface="Euphemia" panose="020B0503040102020104" pitchFamily="34" charset="0"/>
              </a:rPr>
              <a:t>Organicen su implementación, procurando tomar en cuenta los ámbitos en los que la escuela toma decisiones, distribuyan las responsabilidades entre todos los integrantes del Consejo Técnico Escolar (Involucrando al personal de USAER, Educación física, Inglés, Trabajo social y otros).</a:t>
            </a:r>
          </a:p>
          <a:p>
            <a:pPr marL="342900" indent="-342900" algn="just">
              <a:buFont typeface="+mj-lt"/>
              <a:buAutoNum type="arabicPeriod" startAt="12"/>
            </a:pPr>
            <a:endParaRPr lang="es-MX" sz="1800" dirty="0">
              <a:latin typeface="Euphemia" panose="020B0503040102020104" pitchFamily="34" charset="0"/>
            </a:endParaRPr>
          </a:p>
          <a:p>
            <a:pPr marL="342900" indent="-342900" algn="just">
              <a:buFont typeface="+mj-lt"/>
              <a:buAutoNum type="arabicPeriod" startAt="12"/>
            </a:pPr>
            <a:r>
              <a:rPr lang="es-MX" sz="1800" dirty="0" smtClean="0">
                <a:latin typeface="Euphemia" panose="020B0503040102020104" pitchFamily="34" charset="0"/>
              </a:rPr>
              <a:t>Registren los acuerdos en el Cuaderno de Bitácora.</a:t>
            </a:r>
            <a:endParaRPr lang="es-MX" sz="1800" dirty="0">
              <a:latin typeface="Euphemia" panose="020B0503040102020104" pitchFamily="34" charset="0"/>
            </a:endParaRPr>
          </a:p>
        </p:txBody>
      </p:sp>
      <p:sp>
        <p:nvSpPr>
          <p:cNvPr id="5" name="4 CuadroTexto"/>
          <p:cNvSpPr txBox="1"/>
          <p:nvPr/>
        </p:nvSpPr>
        <p:spPr>
          <a:xfrm>
            <a:off x="18926" y="17328"/>
            <a:ext cx="4728154" cy="307777"/>
          </a:xfrm>
          <a:prstGeom prst="rect">
            <a:avLst/>
          </a:prstGeom>
          <a:noFill/>
        </p:spPr>
        <p:txBody>
          <a:bodyPr wrap="none" rtlCol="0">
            <a:spAutoFit/>
          </a:bodyPr>
          <a:lstStyle/>
          <a:p>
            <a:pPr algn="ctr"/>
            <a:r>
              <a:rPr lang="es-MX" sz="1400" dirty="0" smtClean="0">
                <a:solidFill>
                  <a:srgbClr val="800000"/>
                </a:solidFill>
                <a:effectLst>
                  <a:outerShdw blurRad="38100" dist="38100" dir="2700000" algn="tl">
                    <a:srgbClr val="000000">
                      <a:alpha val="43137"/>
                    </a:srgbClr>
                  </a:outerShdw>
                </a:effectLst>
                <a:latin typeface="Euphemia" panose="020B0503040102020104" pitchFamily="34" charset="0"/>
              </a:rPr>
              <a:t>ACORDEMOS LAS ACCIONES PARA DICIEMBRE Y ENERO</a:t>
            </a:r>
          </a:p>
        </p:txBody>
      </p:sp>
      <p:sp>
        <p:nvSpPr>
          <p:cNvPr id="6" name="2 CuadroTexto"/>
          <p:cNvSpPr txBox="1"/>
          <p:nvPr/>
        </p:nvSpPr>
        <p:spPr>
          <a:xfrm>
            <a:off x="5148064"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7" name="Imagen 6"/>
          <p:cNvPicPr>
            <a:picLocks noChangeAspect="1"/>
          </p:cNvPicPr>
          <p:nvPr/>
        </p:nvPicPr>
        <p:blipFill>
          <a:blip r:embed="rId2">
            <a:clrChange>
              <a:clrFrom>
                <a:srgbClr val="FFFFFF"/>
              </a:clrFrom>
              <a:clrTo>
                <a:srgbClr val="FFFFFF">
                  <a:alpha val="0"/>
                </a:srgbClr>
              </a:clrTo>
            </a:clrChange>
          </a:blip>
          <a:stretch>
            <a:fillRect/>
          </a:stretch>
        </p:blipFill>
        <p:spPr>
          <a:xfrm>
            <a:off x="5942667" y="4151595"/>
            <a:ext cx="2301741" cy="2301741"/>
          </a:xfrm>
          <a:prstGeom prst="rect">
            <a:avLst/>
          </a:prstGeom>
        </p:spPr>
      </p:pic>
      <p:pic>
        <p:nvPicPr>
          <p:cNvPr id="8" name="Imagen 7"/>
          <p:cNvPicPr>
            <a:picLocks noChangeAspect="1"/>
          </p:cNvPicPr>
          <p:nvPr/>
        </p:nvPicPr>
        <p:blipFill>
          <a:blip r:embed="rId3">
            <a:clrChange>
              <a:clrFrom>
                <a:srgbClr val="FFFFFF"/>
              </a:clrFrom>
              <a:clrTo>
                <a:srgbClr val="FFFFFF">
                  <a:alpha val="0"/>
                </a:srgbClr>
              </a:clrTo>
            </a:clrChange>
          </a:blip>
          <a:stretch>
            <a:fillRect/>
          </a:stretch>
        </p:blipFill>
        <p:spPr>
          <a:xfrm>
            <a:off x="1043608" y="4151595"/>
            <a:ext cx="2880320" cy="2301741"/>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395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1750"/>
                                        <p:tgtEl>
                                          <p:spTgt spid="4">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25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diamond(in)">
                                      <p:cBhvr>
                                        <p:cTn id="11" dur="1750"/>
                                        <p:tgtEl>
                                          <p:spTgt spid="4">
                                            <p:txEl>
                                              <p:pRg st="2" end="2"/>
                                            </p:txEl>
                                          </p:spTgt>
                                        </p:tgtEl>
                                      </p:cBhvr>
                                    </p:animEffect>
                                  </p:childTnLst>
                                </p:cTn>
                              </p:par>
                            </p:childTnLst>
                          </p:cTn>
                        </p:par>
                        <p:par>
                          <p:cTn id="12" fill="hold">
                            <p:stCondLst>
                              <p:cond delay="4000"/>
                            </p:stCondLst>
                            <p:childTnLst>
                              <p:par>
                                <p:cTn id="13" presetID="8" presetClass="entr" presetSubtype="16" fill="hold" grpId="0" nodeType="afterEffect">
                                  <p:stCondLst>
                                    <p:cond delay="25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diamond(in)">
                                      <p:cBhvr>
                                        <p:cTn id="15" dur="1750"/>
                                        <p:tgtEl>
                                          <p:spTgt spid="4">
                                            <p:txEl>
                                              <p:pRg st="4" end="4"/>
                                            </p:txEl>
                                          </p:spTgt>
                                        </p:tgtEl>
                                      </p:cBhvr>
                                    </p:animEffect>
                                  </p:childTnLst>
                                </p:cTn>
                              </p:par>
                            </p:childTnLst>
                          </p:cTn>
                        </p:par>
                        <p:par>
                          <p:cTn id="16" fill="hold">
                            <p:stCondLst>
                              <p:cond delay="6000"/>
                            </p:stCondLst>
                            <p:childTnLst>
                              <p:par>
                                <p:cTn id="17" presetID="8" presetClass="entr" presetSubtype="16"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500"/>
                                        <p:tgtEl>
                                          <p:spTgt spid="8"/>
                                        </p:tgtEl>
                                      </p:cBhvr>
                                    </p:animEffect>
                                  </p:childTnLst>
                                </p:cTn>
                              </p:par>
                            </p:childTnLst>
                          </p:cTn>
                        </p:par>
                        <p:par>
                          <p:cTn id="20" fill="hold">
                            <p:stCondLst>
                              <p:cond delay="7750"/>
                            </p:stCondLst>
                            <p:childTnLst>
                              <p:par>
                                <p:cTn id="21" presetID="4" presetClass="entr" presetSubtype="32" fill="hold"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box(out)">
                                      <p:cBhvr>
                                        <p:cTn id="23"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2349" y="260648"/>
            <a:ext cx="5703677" cy="461665"/>
          </a:xfrm>
          <a:prstGeom prst="rect">
            <a:avLst/>
          </a:prstGeom>
          <a:noFill/>
        </p:spPr>
        <p:txBody>
          <a:bodyPr wrap="none" rtlCol="0">
            <a:spAutoFit/>
          </a:bodyPr>
          <a:lstStyle/>
          <a:p>
            <a:r>
              <a:rPr lang="es-MX" sz="2400" b="1" dirty="0" smtClean="0">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32349" y="764704"/>
            <a:ext cx="8640960" cy="2339102"/>
          </a:xfrm>
          <a:prstGeom prst="rect">
            <a:avLst/>
          </a:prstGeom>
        </p:spPr>
        <p:txBody>
          <a:bodyPr wrap="square">
            <a:spAutoFit/>
          </a:bodyPr>
          <a:lstStyle/>
          <a:p>
            <a:pPr algn="just"/>
            <a:r>
              <a:rPr lang="es-MX" sz="2400" dirty="0" smtClean="0">
                <a:effectLst>
                  <a:outerShdw blurRad="38100" dist="38100" dir="2700000" algn="tl">
                    <a:srgbClr val="000000">
                      <a:alpha val="43137"/>
                    </a:srgbClr>
                  </a:outerShdw>
                </a:effectLst>
                <a:latin typeface="Euphemia" panose="020B0503040102020104" pitchFamily="34" charset="0"/>
              </a:rPr>
              <a:t>Tema: A</a:t>
            </a:r>
            <a:r>
              <a:rPr lang="es-MX" sz="2400" b="1" i="1" dirty="0" smtClean="0">
                <a:effectLst>
                  <a:outerShdw blurRad="38100" dist="38100" dir="2700000" algn="tl">
                    <a:srgbClr val="000000">
                      <a:alpha val="43137"/>
                    </a:srgbClr>
                  </a:outerShdw>
                </a:effectLst>
                <a:latin typeface="Euphemia" panose="020B0503040102020104" pitchFamily="34" charset="0"/>
              </a:rPr>
              <a:t>utoestima</a:t>
            </a:r>
            <a:r>
              <a:rPr lang="es-MX" sz="2400" dirty="0" smtClean="0">
                <a:effectLst>
                  <a:outerShdw blurRad="38100" dist="38100" dir="2700000" algn="tl">
                    <a:srgbClr val="000000">
                      <a:alpha val="43137"/>
                    </a:srgbClr>
                  </a:outerShdw>
                </a:effectLst>
                <a:latin typeface="Euphemia" panose="020B0503040102020104" pitchFamily="34" charset="0"/>
              </a:rPr>
              <a:t>.</a:t>
            </a:r>
          </a:p>
          <a:p>
            <a:pPr algn="just"/>
            <a:endParaRPr lang="es-MX" sz="1000" dirty="0">
              <a:effectLst>
                <a:outerShdw blurRad="38100" dist="38100" dir="2700000" algn="tl">
                  <a:srgbClr val="000000">
                    <a:alpha val="43137"/>
                  </a:srgbClr>
                </a:outerShdw>
              </a:effectLst>
              <a:latin typeface="Euphemia" panose="020B0503040102020104" pitchFamily="34" charset="0"/>
            </a:endParaRPr>
          </a:p>
          <a:p>
            <a:pPr algn="just"/>
            <a:r>
              <a:rPr lang="es-MX" sz="1700" b="1" dirty="0" smtClean="0">
                <a:latin typeface="Euphemia" panose="020B0503040102020104" pitchFamily="34" charset="0"/>
              </a:rPr>
              <a:t>Propósito: </a:t>
            </a:r>
            <a:r>
              <a:rPr lang="es-MX" sz="1700" i="1" dirty="0" smtClean="0">
                <a:latin typeface="Euphemia" panose="020B0503040102020104" pitchFamily="34" charset="0"/>
              </a:rPr>
              <a:t>Que </a:t>
            </a:r>
            <a:r>
              <a:rPr lang="es-MX" sz="1700" i="1" dirty="0">
                <a:latin typeface="Euphemia" panose="020B0503040102020104" pitchFamily="34" charset="0"/>
              </a:rPr>
              <a:t>los alumnos </a:t>
            </a:r>
            <a:r>
              <a:rPr lang="es-MX" sz="1700" i="1" dirty="0" smtClean="0">
                <a:latin typeface="Euphemia" panose="020B0503040102020104" pitchFamily="34" charset="0"/>
              </a:rPr>
              <a:t>identifiquen </a:t>
            </a:r>
            <a:r>
              <a:rPr lang="es-MX" sz="1700" i="1" dirty="0">
                <a:latin typeface="Euphemia" panose="020B0503040102020104" pitchFamily="34" charset="0"/>
              </a:rPr>
              <a:t>y valoren cualidades, pensamientos, sentimientos </a:t>
            </a:r>
            <a:r>
              <a:rPr lang="es-MX" sz="1700" i="1" dirty="0" smtClean="0">
                <a:latin typeface="Euphemia" panose="020B0503040102020104" pitchFamily="34" charset="0"/>
              </a:rPr>
              <a:t>y comportamientos </a:t>
            </a:r>
            <a:r>
              <a:rPr lang="es-MX" sz="1700" i="1" dirty="0">
                <a:latin typeface="Euphemia" panose="020B0503040102020104" pitchFamily="34" charset="0"/>
              </a:rPr>
              <a:t>que hacen que una persona sea única y especial y la </a:t>
            </a:r>
            <a:r>
              <a:rPr lang="es-MX" sz="1700" i="1" dirty="0" smtClean="0">
                <a:latin typeface="Euphemia" panose="020B0503040102020104" pitchFamily="34" charset="0"/>
              </a:rPr>
              <a:t>importancia de </a:t>
            </a:r>
            <a:r>
              <a:rPr lang="es-MX" sz="1700" i="1" dirty="0">
                <a:latin typeface="Euphemia" panose="020B0503040102020104" pitchFamily="34" charset="0"/>
              </a:rPr>
              <a:t>respetar a otros</a:t>
            </a:r>
            <a:r>
              <a:rPr lang="es-MX" sz="1700" i="1" dirty="0" smtClean="0">
                <a:latin typeface="Euphemia" panose="020B0503040102020104" pitchFamily="34" charset="0"/>
              </a:rPr>
              <a:t>.</a:t>
            </a:r>
          </a:p>
          <a:p>
            <a:pPr algn="just"/>
            <a:endParaRPr lang="es-MX" sz="1000" dirty="0">
              <a:effectLst>
                <a:outerShdw blurRad="38100" dist="38100" dir="2700000" algn="tl">
                  <a:srgbClr val="000000">
                    <a:alpha val="43137"/>
                  </a:srgbClr>
                </a:outerShdw>
              </a:effectLst>
              <a:latin typeface="Euphemia" panose="020B0503040102020104" pitchFamily="34" charset="0"/>
            </a:endParaRPr>
          </a:p>
          <a:p>
            <a:pPr algn="just"/>
            <a:r>
              <a:rPr lang="es-MX" sz="1700" dirty="0" smtClean="0">
                <a:effectLst>
                  <a:outerShdw blurRad="38100" dist="38100" dir="2700000" algn="tl">
                    <a:srgbClr val="000000">
                      <a:alpha val="43137"/>
                    </a:srgbClr>
                  </a:outerShdw>
                </a:effectLst>
                <a:latin typeface="Euphemia" panose="020B0503040102020104" pitchFamily="34" charset="0"/>
              </a:rPr>
              <a:t>Se </a:t>
            </a:r>
            <a:r>
              <a:rPr lang="es-MX" sz="1700" dirty="0">
                <a:effectLst>
                  <a:outerShdw blurRad="38100" dist="38100" dir="2700000" algn="tl">
                    <a:srgbClr val="000000">
                      <a:alpha val="43137"/>
                    </a:srgbClr>
                  </a:outerShdw>
                </a:effectLst>
                <a:latin typeface="Euphemia" panose="020B0503040102020104" pitchFamily="34" charset="0"/>
              </a:rPr>
              <a:t>parte del análisis de la estrategia de una escuela secundaria</a:t>
            </a:r>
            <a:r>
              <a:rPr lang="es-MX" sz="1700" dirty="0" smtClean="0">
                <a:effectLst>
                  <a:outerShdw blurRad="38100" dist="38100" dir="2700000" algn="tl">
                    <a:srgbClr val="000000">
                      <a:alpha val="43137"/>
                    </a:srgbClr>
                  </a:outerShdw>
                </a:effectLst>
                <a:latin typeface="Euphemia" panose="020B0503040102020104" pitchFamily="34" charset="0"/>
              </a:rPr>
              <a:t>, misma </a:t>
            </a:r>
            <a:r>
              <a:rPr lang="es-MX" sz="1700" dirty="0">
                <a:effectLst>
                  <a:outerShdw blurRad="38100" dist="38100" dir="2700000" algn="tl">
                    <a:srgbClr val="000000">
                      <a:alpha val="43137"/>
                    </a:srgbClr>
                  </a:outerShdw>
                </a:effectLst>
                <a:latin typeface="Euphemia" panose="020B0503040102020104" pitchFamily="34" charset="0"/>
              </a:rPr>
              <a:t>que fue considerada en su Ruta de Mejora con base en su ejercicio de </a:t>
            </a:r>
            <a:r>
              <a:rPr lang="es-MX" sz="1700" b="1" dirty="0" smtClean="0">
                <a:latin typeface="Euphemia" panose="020B0503040102020104" pitchFamily="34" charset="0"/>
                <a:hlinkClick r:id="rId2" action="ppaction://hlinkfile"/>
              </a:rPr>
              <a:t>autoevaluación/diagnóstico</a:t>
            </a:r>
            <a:r>
              <a:rPr lang="es-MX" sz="1700" b="1" dirty="0">
                <a:latin typeface="Euphemia" panose="020B0503040102020104" pitchFamily="34" charset="0"/>
              </a:rPr>
              <a:t>.</a:t>
            </a:r>
          </a:p>
        </p:txBody>
      </p:sp>
      <p:sp>
        <p:nvSpPr>
          <p:cNvPr id="5" name="4 Rectángulo"/>
          <p:cNvSpPr/>
          <p:nvPr/>
        </p:nvSpPr>
        <p:spPr>
          <a:xfrm>
            <a:off x="232349" y="3220606"/>
            <a:ext cx="8640960" cy="615553"/>
          </a:xfrm>
          <a:prstGeom prst="rect">
            <a:avLst/>
          </a:prstGeom>
        </p:spPr>
        <p:txBody>
          <a:bodyPr wrap="square">
            <a:spAutoFit/>
          </a:bodyPr>
          <a:lstStyle/>
          <a:p>
            <a:pPr marL="342900" indent="-342900" algn="just">
              <a:buFont typeface="+mj-lt"/>
              <a:buAutoNum type="arabicPeriod" startAt="15"/>
            </a:pPr>
            <a:r>
              <a:rPr lang="es-MX" sz="1700" dirty="0" smtClean="0">
                <a:effectLst>
                  <a:outerShdw blurRad="38100" dist="38100" dir="2700000" algn="tl">
                    <a:srgbClr val="000000">
                      <a:alpha val="43137"/>
                    </a:srgbClr>
                  </a:outerShdw>
                </a:effectLst>
                <a:latin typeface="Euphemia" panose="020B0503040102020104" pitchFamily="34" charset="0"/>
              </a:rPr>
              <a:t>Analicen el siguiente caso, identifiquen la problemática y la estrategia que se propone.</a:t>
            </a:r>
          </a:p>
        </p:txBody>
      </p:sp>
      <p:sp>
        <p:nvSpPr>
          <p:cNvPr id="6" name="5 CuadroTexto"/>
          <p:cNvSpPr txBox="1"/>
          <p:nvPr/>
        </p:nvSpPr>
        <p:spPr>
          <a:xfrm>
            <a:off x="3242214" y="3674428"/>
            <a:ext cx="2621231" cy="461665"/>
          </a:xfrm>
          <a:prstGeom prst="rect">
            <a:avLst/>
          </a:prstGeom>
          <a:noFill/>
        </p:spPr>
        <p:txBody>
          <a:bodyPr wrap="none" rtlCol="0">
            <a:spAutoFit/>
          </a:bodyPr>
          <a:lstStyle/>
          <a:p>
            <a:pPr algn="ctr"/>
            <a:r>
              <a:rPr lang="es-MX" sz="2400" b="1" spc="300" dirty="0" smtClean="0">
                <a:solidFill>
                  <a:srgbClr val="800000"/>
                </a:solidFill>
                <a:effectLst>
                  <a:outerShdw blurRad="38100" dist="38100" dir="2700000" algn="tl">
                    <a:srgbClr val="000000">
                      <a:alpha val="43137"/>
                    </a:srgbClr>
                  </a:outerShdw>
                </a:effectLst>
                <a:latin typeface="Euphemia" panose="020B0503040102020104" pitchFamily="34" charset="0"/>
              </a:rPr>
              <a:t>DIAGNÓSTICO</a:t>
            </a:r>
          </a:p>
        </p:txBody>
      </p:sp>
      <p:sp>
        <p:nvSpPr>
          <p:cNvPr id="7" name="6 Rectángulo"/>
          <p:cNvSpPr/>
          <p:nvPr/>
        </p:nvSpPr>
        <p:spPr>
          <a:xfrm>
            <a:off x="285552" y="4125426"/>
            <a:ext cx="8657072" cy="2446824"/>
          </a:xfrm>
          <a:prstGeom prst="rect">
            <a:avLst/>
          </a:prstGeom>
        </p:spPr>
        <p:txBody>
          <a:bodyPr wrap="square">
            <a:spAutoFit/>
          </a:bodyPr>
          <a:lstStyle/>
          <a:p>
            <a:pPr algn="just"/>
            <a:r>
              <a:rPr lang="es-MX" sz="1700" dirty="0">
                <a:latin typeface="Euphemia" panose="020B0503040102020104" pitchFamily="34" charset="0"/>
              </a:rPr>
              <a:t>Durante la elaboración de su autoevaluación diagnóstica, </a:t>
            </a:r>
            <a:r>
              <a:rPr lang="es-MX" sz="1700" dirty="0" smtClean="0">
                <a:latin typeface="Euphemia" panose="020B0503040102020104" pitchFamily="34" charset="0"/>
              </a:rPr>
              <a:t>el colectivo </a:t>
            </a:r>
            <a:r>
              <a:rPr lang="es-MX" sz="1700" dirty="0">
                <a:latin typeface="Euphemia" panose="020B0503040102020104" pitchFamily="34" charset="0"/>
              </a:rPr>
              <a:t>docente de la escuela secundaria Pablo Latapí </a:t>
            </a:r>
            <a:r>
              <a:rPr lang="es-MX" sz="1700" dirty="0" smtClean="0">
                <a:latin typeface="Euphemia" panose="020B0503040102020104" pitchFamily="34" charset="0"/>
              </a:rPr>
              <a:t>Sarre identificó </a:t>
            </a:r>
            <a:r>
              <a:rPr lang="es-MX" sz="1700" dirty="0">
                <a:latin typeface="Euphemia" panose="020B0503040102020104" pitchFamily="34" charset="0"/>
              </a:rPr>
              <a:t>como un factor crítico por atender el alto índice </a:t>
            </a:r>
            <a:r>
              <a:rPr lang="es-MX" sz="1700" dirty="0" smtClean="0">
                <a:latin typeface="Euphemia" panose="020B0503040102020104" pitchFamily="34" charset="0"/>
              </a:rPr>
              <a:t>de conductas </a:t>
            </a:r>
            <a:r>
              <a:rPr lang="es-MX" sz="1700" dirty="0">
                <a:latin typeface="Euphemia" panose="020B0503040102020104" pitchFamily="34" charset="0"/>
              </a:rPr>
              <a:t>inadecuadas al interior de la escuela, entre las </a:t>
            </a:r>
            <a:r>
              <a:rPr lang="es-MX" sz="1700" dirty="0" smtClean="0">
                <a:latin typeface="Euphemia" panose="020B0503040102020104" pitchFamily="34" charset="0"/>
              </a:rPr>
              <a:t>que destacan </a:t>
            </a:r>
            <a:r>
              <a:rPr lang="es-MX" sz="1700" dirty="0">
                <a:latin typeface="Euphemia" panose="020B0503040102020104" pitchFamily="34" charset="0"/>
              </a:rPr>
              <a:t>los insultos y burlas que algunos alumnos hacen </a:t>
            </a:r>
            <a:r>
              <a:rPr lang="es-MX" sz="1700" dirty="0" smtClean="0">
                <a:latin typeface="Euphemia" panose="020B0503040102020104" pitchFamily="34" charset="0"/>
              </a:rPr>
              <a:t>a otros </a:t>
            </a:r>
            <a:r>
              <a:rPr lang="es-MX" sz="1700" dirty="0">
                <a:latin typeface="Euphemia" panose="020B0503040102020104" pitchFamily="34" charset="0"/>
              </a:rPr>
              <a:t>durante el descanso, las riñas por querer ocupar el </a:t>
            </a:r>
            <a:r>
              <a:rPr lang="es-MX" sz="1700" dirty="0" smtClean="0">
                <a:latin typeface="Euphemia" panose="020B0503040102020104" pitchFamily="34" charset="0"/>
              </a:rPr>
              <a:t>mismo espacio </a:t>
            </a:r>
            <a:r>
              <a:rPr lang="es-MX" sz="1700" dirty="0">
                <a:latin typeface="Euphemia" panose="020B0503040102020104" pitchFamily="34" charset="0"/>
              </a:rPr>
              <a:t>en el patio o por tomar materiales escolares sin </a:t>
            </a:r>
            <a:r>
              <a:rPr lang="es-MX" sz="1700" dirty="0" smtClean="0">
                <a:latin typeface="Euphemia" panose="020B0503040102020104" pitchFamily="34" charset="0"/>
              </a:rPr>
              <a:t>solicitarlos previamente</a:t>
            </a:r>
            <a:r>
              <a:rPr lang="es-MX" sz="1700" dirty="0">
                <a:latin typeface="Euphemia" panose="020B0503040102020104" pitchFamily="34" charset="0"/>
              </a:rPr>
              <a:t>, además de nombrarse entre alumnos </a:t>
            </a:r>
            <a:r>
              <a:rPr lang="es-MX" sz="1700" dirty="0" smtClean="0">
                <a:latin typeface="Euphemia" panose="020B0503040102020104" pitchFamily="34" charset="0"/>
              </a:rPr>
              <a:t>con apodos</a:t>
            </a:r>
            <a:r>
              <a:rPr lang="es-MX" sz="1700" dirty="0">
                <a:latin typeface="Euphemia" panose="020B0503040102020104" pitchFamily="34" charset="0"/>
              </a:rPr>
              <a:t>, groserías o a gritos. Ante esta situación, </a:t>
            </a:r>
            <a:r>
              <a:rPr lang="es-MX" sz="1700" dirty="0" smtClean="0">
                <a:latin typeface="Euphemia" panose="020B0503040102020104" pitchFamily="34" charset="0"/>
              </a:rPr>
              <a:t>establecieron como </a:t>
            </a:r>
            <a:r>
              <a:rPr lang="es-MX" sz="1700" dirty="0">
                <a:latin typeface="Euphemia" panose="020B0503040102020104" pitchFamily="34" charset="0"/>
              </a:rPr>
              <a:t>un objetivo de su Ruta de Mejora “Disminuir el </a:t>
            </a:r>
            <a:r>
              <a:rPr lang="es-MX" sz="1700" dirty="0" smtClean="0">
                <a:latin typeface="Euphemia" panose="020B0503040102020104" pitchFamily="34" charset="0"/>
              </a:rPr>
              <a:t>índice de </a:t>
            </a:r>
            <a:r>
              <a:rPr lang="es-MX" sz="1700" dirty="0">
                <a:latin typeface="Euphemia" panose="020B0503040102020104" pitchFamily="34" charset="0"/>
              </a:rPr>
              <a:t>conductas inadecuadas al interior de la escuela para </a:t>
            </a:r>
            <a:r>
              <a:rPr lang="es-MX" sz="1700" dirty="0" smtClean="0">
                <a:latin typeface="Euphemia" panose="020B0503040102020104" pitchFamily="34" charset="0"/>
              </a:rPr>
              <a:t>mejorar la </a:t>
            </a:r>
            <a:r>
              <a:rPr lang="es-MX" sz="1700" dirty="0">
                <a:latin typeface="Euphemia" panose="020B0503040102020104" pitchFamily="34" charset="0"/>
              </a:rPr>
              <a:t>convivencia y el aprendizaje escolar”.</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 y="6572250"/>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7879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250"/>
                                        <p:tgtEl>
                                          <p:spTgt spid="4">
                                            <p:txEl>
                                              <p:pRg st="2" end="2"/>
                                            </p:txEl>
                                          </p:spTgt>
                                        </p:tgtEl>
                                      </p:cBhvr>
                                    </p:animEffect>
                                    <p:anim calcmode="lin" valueType="num">
                                      <p:cBhvr>
                                        <p:cTn id="14"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250"/>
                                        <p:tgtEl>
                                          <p:spTgt spid="4">
                                            <p:txEl>
                                              <p:pRg st="4" end="4"/>
                                            </p:txEl>
                                          </p:spTgt>
                                        </p:tgtEl>
                                      </p:cBhvr>
                                    </p:animEffect>
                                    <p:anim calcmode="lin" valueType="num">
                                      <p:cBhvr>
                                        <p:cTn id="20"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2" presetClass="entr" presetSubtype="8" fill="hold" grpId="0" nodeType="afterEffect">
                                  <p:stCondLst>
                                    <p:cond delay="25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4750"/>
                            </p:stCondLst>
                            <p:childTnLst>
                              <p:par>
                                <p:cTn id="28" presetID="1" presetClass="entr" presetSubtype="0" fill="hold" grpId="0" nodeType="afterEffect">
                                  <p:stCondLst>
                                    <p:cond delay="25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5000"/>
                            </p:stCondLst>
                            <p:childTnLst>
                              <p:par>
                                <p:cTn id="31" presetID="31"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52" y="326425"/>
            <a:ext cx="5703677" cy="461665"/>
          </a:xfrm>
          <a:prstGeom prst="rect">
            <a:avLst/>
          </a:prstGeom>
          <a:noFill/>
        </p:spPr>
        <p:txBody>
          <a:bodyPr wrap="none" rtlCol="0">
            <a:spAutoFit/>
          </a:bodyPr>
          <a:lstStyle/>
          <a:p>
            <a:r>
              <a:rPr lang="es-MX" sz="2400" dirty="0" smtClean="0">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8" name="7 CuadroTexto"/>
          <p:cNvSpPr txBox="1"/>
          <p:nvPr/>
        </p:nvSpPr>
        <p:spPr>
          <a:xfrm>
            <a:off x="683568" y="867370"/>
            <a:ext cx="6696743" cy="5509200"/>
          </a:xfrm>
          <a:prstGeom prst="rect">
            <a:avLst/>
          </a:prstGeom>
          <a:noFill/>
        </p:spPr>
        <p:txBody>
          <a:bodyPr wrap="square" rtlCol="0">
            <a:spAutoFit/>
          </a:bodyPr>
          <a:lstStyle/>
          <a:p>
            <a:pPr algn="ctr"/>
            <a:r>
              <a:rPr lang="es-MX" sz="2200" b="1" dirty="0" smtClean="0">
                <a:latin typeface="Euphemia" panose="020B0503040102020104" pitchFamily="34" charset="0"/>
              </a:rPr>
              <a:t>Ámbitos:</a:t>
            </a:r>
          </a:p>
          <a:p>
            <a:endParaRPr lang="es-MX" sz="2200" dirty="0" smtClean="0">
              <a:latin typeface="Euphemia" panose="020B0503040102020104" pitchFamily="34" charset="0"/>
            </a:endParaRPr>
          </a:p>
          <a:p>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En el Salón de Clases</a:t>
            </a:r>
          </a:p>
          <a:p>
            <a:pPr marL="285750" indent="-285750">
              <a:buFont typeface="Wingdings" panose="05000000000000000000" pitchFamily="2" charset="2"/>
              <a:buChar char="ü"/>
            </a:pPr>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En la Escuela</a:t>
            </a:r>
          </a:p>
          <a:p>
            <a:pPr marL="285750" indent="-285750">
              <a:buFont typeface="Wingdings" panose="05000000000000000000" pitchFamily="2" charset="2"/>
              <a:buChar char="ü"/>
            </a:pPr>
            <a:endParaRPr lang="es-MX" sz="2200" dirty="0" smtClean="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Entre Maestros</a:t>
            </a:r>
          </a:p>
          <a:p>
            <a:pPr marL="285750" indent="-285750">
              <a:buFont typeface="Wingdings" panose="05000000000000000000" pitchFamily="2" charset="2"/>
              <a:buChar char="ü"/>
            </a:pPr>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Con los Padres de Familia</a:t>
            </a:r>
          </a:p>
          <a:p>
            <a:pPr marL="285750" indent="-285750">
              <a:buFont typeface="Wingdings" panose="05000000000000000000" pitchFamily="2" charset="2"/>
              <a:buChar char="ü"/>
            </a:pPr>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Para Medir Avances</a:t>
            </a:r>
          </a:p>
          <a:p>
            <a:pPr marL="285750" indent="-285750">
              <a:buFont typeface="Wingdings" panose="05000000000000000000" pitchFamily="2" charset="2"/>
              <a:buChar char="ü"/>
            </a:pPr>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Asesoría Técnica</a:t>
            </a:r>
          </a:p>
          <a:p>
            <a:pPr marL="285750" indent="-285750">
              <a:buFont typeface="Wingdings" panose="05000000000000000000" pitchFamily="2" charset="2"/>
              <a:buChar char="ü"/>
            </a:pPr>
            <a:endParaRPr lang="es-MX" sz="2200" dirty="0">
              <a:latin typeface="Euphemia" panose="020B0503040102020104" pitchFamily="34" charset="0"/>
            </a:endParaRPr>
          </a:p>
          <a:p>
            <a:pPr marL="285750" indent="-285750">
              <a:buFont typeface="Wingdings" panose="05000000000000000000" pitchFamily="2" charset="2"/>
              <a:buChar char="ü"/>
            </a:pPr>
            <a:r>
              <a:rPr lang="es-MX" sz="2200" dirty="0" smtClean="0">
                <a:latin typeface="Euphemia" panose="020B0503040102020104" pitchFamily="34" charset="0"/>
              </a:rPr>
              <a:t>Materiales e Insumos Educativos</a:t>
            </a:r>
            <a:endParaRPr lang="es-MX" sz="2200" dirty="0">
              <a:latin typeface="Euphemia" panose="020B05030401020201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250"/>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7935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50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additive="base">
                                        <p:cTn id="12" dur="1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500"/>
                                  </p:stCondLst>
                                  <p:childTnLst>
                                    <p:set>
                                      <p:cBhvr>
                                        <p:cTn id="16" dur="1" fill="hold">
                                          <p:stCondLst>
                                            <p:cond delay="0"/>
                                          </p:stCondLst>
                                        </p:cTn>
                                        <p:tgtEl>
                                          <p:spTgt spid="8">
                                            <p:txEl>
                                              <p:pRg st="5" end="5"/>
                                            </p:txEl>
                                          </p:spTgt>
                                        </p:tgtEl>
                                        <p:attrNameLst>
                                          <p:attrName>style.visibility</p:attrName>
                                        </p:attrNameLst>
                                      </p:cBhvr>
                                      <p:to>
                                        <p:strVal val="visible"/>
                                      </p:to>
                                    </p:set>
                                    <p:anim calcmode="lin" valueType="num">
                                      <p:cBhvr additive="base">
                                        <p:cTn id="17" dur="10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500"/>
                                  </p:stCondLst>
                                  <p:childTnLst>
                                    <p:set>
                                      <p:cBhvr>
                                        <p:cTn id="21" dur="1" fill="hold">
                                          <p:stCondLst>
                                            <p:cond delay="0"/>
                                          </p:stCondLst>
                                        </p:cTn>
                                        <p:tgtEl>
                                          <p:spTgt spid="8">
                                            <p:txEl>
                                              <p:pRg st="7" end="7"/>
                                            </p:txEl>
                                          </p:spTgt>
                                        </p:tgtEl>
                                        <p:attrNameLst>
                                          <p:attrName>style.visibility</p:attrName>
                                        </p:attrNameLst>
                                      </p:cBhvr>
                                      <p:to>
                                        <p:strVal val="visible"/>
                                      </p:to>
                                    </p:set>
                                    <p:anim calcmode="lin" valueType="num">
                                      <p:cBhvr additive="base">
                                        <p:cTn id="22" dur="10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6" fill="hold" grpId="0" nodeType="afterEffect">
                                  <p:stCondLst>
                                    <p:cond delay="500"/>
                                  </p:stCondLst>
                                  <p:childTnLst>
                                    <p:set>
                                      <p:cBhvr>
                                        <p:cTn id="26" dur="1" fill="hold">
                                          <p:stCondLst>
                                            <p:cond delay="0"/>
                                          </p:stCondLst>
                                        </p:cTn>
                                        <p:tgtEl>
                                          <p:spTgt spid="8">
                                            <p:txEl>
                                              <p:pRg st="9" end="9"/>
                                            </p:txEl>
                                          </p:spTgt>
                                        </p:tgtEl>
                                        <p:attrNameLst>
                                          <p:attrName>style.visibility</p:attrName>
                                        </p:attrNameLst>
                                      </p:cBhvr>
                                      <p:to>
                                        <p:strVal val="visible"/>
                                      </p:to>
                                    </p:set>
                                    <p:anim calcmode="lin" valueType="num">
                                      <p:cBhvr additive="base">
                                        <p:cTn id="27" dur="10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6" fill="hold" grpId="0" nodeType="afterEffect">
                                  <p:stCondLst>
                                    <p:cond delay="500"/>
                                  </p:stCondLst>
                                  <p:childTnLst>
                                    <p:set>
                                      <p:cBhvr>
                                        <p:cTn id="31" dur="1" fill="hold">
                                          <p:stCondLst>
                                            <p:cond delay="0"/>
                                          </p:stCondLst>
                                        </p:cTn>
                                        <p:tgtEl>
                                          <p:spTgt spid="8">
                                            <p:txEl>
                                              <p:pRg st="11" end="11"/>
                                            </p:txEl>
                                          </p:spTgt>
                                        </p:tgtEl>
                                        <p:attrNameLst>
                                          <p:attrName>style.visibility</p:attrName>
                                        </p:attrNameLst>
                                      </p:cBhvr>
                                      <p:to>
                                        <p:strVal val="visible"/>
                                      </p:to>
                                    </p:set>
                                    <p:anim calcmode="lin" valueType="num">
                                      <p:cBhvr additive="base">
                                        <p:cTn id="32" dur="1000" fill="hold"/>
                                        <p:tgtEl>
                                          <p:spTgt spid="8">
                                            <p:txEl>
                                              <p:pRg st="11" end="11"/>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6" fill="hold" grpId="0" nodeType="afterEffect">
                                  <p:stCondLst>
                                    <p:cond delay="500"/>
                                  </p:stCondLst>
                                  <p:childTnLst>
                                    <p:set>
                                      <p:cBhvr>
                                        <p:cTn id="36" dur="1" fill="hold">
                                          <p:stCondLst>
                                            <p:cond delay="0"/>
                                          </p:stCondLst>
                                        </p:cTn>
                                        <p:tgtEl>
                                          <p:spTgt spid="8">
                                            <p:txEl>
                                              <p:pRg st="13" end="13"/>
                                            </p:txEl>
                                          </p:spTgt>
                                        </p:tgtEl>
                                        <p:attrNameLst>
                                          <p:attrName>style.visibility</p:attrName>
                                        </p:attrNameLst>
                                      </p:cBhvr>
                                      <p:to>
                                        <p:strVal val="visible"/>
                                      </p:to>
                                    </p:set>
                                    <p:anim calcmode="lin" valueType="num">
                                      <p:cBhvr additive="base">
                                        <p:cTn id="37" dur="1000" fill="hold"/>
                                        <p:tgtEl>
                                          <p:spTgt spid="8">
                                            <p:txEl>
                                              <p:pRg st="13" end="1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6" fill="hold" grpId="0" nodeType="afterEffect">
                                  <p:stCondLst>
                                    <p:cond delay="500"/>
                                  </p:stCondLst>
                                  <p:childTnLst>
                                    <p:set>
                                      <p:cBhvr>
                                        <p:cTn id="41" dur="1" fill="hold">
                                          <p:stCondLst>
                                            <p:cond delay="0"/>
                                          </p:stCondLst>
                                        </p:cTn>
                                        <p:tgtEl>
                                          <p:spTgt spid="8">
                                            <p:txEl>
                                              <p:pRg st="15" end="15"/>
                                            </p:txEl>
                                          </p:spTgt>
                                        </p:tgtEl>
                                        <p:attrNameLst>
                                          <p:attrName>style.visibility</p:attrName>
                                        </p:attrNameLst>
                                      </p:cBhvr>
                                      <p:to>
                                        <p:strVal val="visible"/>
                                      </p:to>
                                    </p:set>
                                    <p:anim calcmode="lin" valueType="num">
                                      <p:cBhvr additive="base">
                                        <p:cTn id="42" dur="1000" fill="hold"/>
                                        <p:tgtEl>
                                          <p:spTgt spid="8">
                                            <p:txEl>
                                              <p:pRg st="15" end="15"/>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CuadroTexto"/>
          <p:cNvSpPr txBox="1"/>
          <p:nvPr/>
        </p:nvSpPr>
        <p:spPr>
          <a:xfrm>
            <a:off x="299400" y="476672"/>
            <a:ext cx="1604927" cy="369332"/>
          </a:xfrm>
          <a:prstGeom prst="rect">
            <a:avLst/>
          </a:prstGeom>
          <a:noFill/>
        </p:spPr>
        <p:txBody>
          <a:bodyPr wrap="none" rtlCol="0">
            <a:spAutoFit/>
          </a:bodyPr>
          <a:lstStyle/>
          <a:p>
            <a:pPr algn="ctr"/>
            <a:r>
              <a:rPr lang="es-MX" b="1" spc="300" dirty="0" smtClean="0">
                <a:solidFill>
                  <a:srgbClr val="800000"/>
                </a:solidFill>
                <a:effectLst>
                  <a:outerShdw blurRad="38100" dist="38100" dir="2700000" algn="tl">
                    <a:srgbClr val="000000">
                      <a:alpha val="43137"/>
                    </a:srgbClr>
                  </a:outerShdw>
                </a:effectLst>
                <a:latin typeface="Euphemia" panose="020B0503040102020104" pitchFamily="34" charset="0"/>
              </a:rPr>
              <a:t>ACCIONES</a:t>
            </a:r>
          </a:p>
        </p:txBody>
      </p:sp>
      <p:sp>
        <p:nvSpPr>
          <p:cNvPr id="5" name="4 Rectángulo"/>
          <p:cNvSpPr/>
          <p:nvPr/>
        </p:nvSpPr>
        <p:spPr>
          <a:xfrm>
            <a:off x="251520" y="908720"/>
            <a:ext cx="8640960" cy="707886"/>
          </a:xfrm>
          <a:prstGeom prst="rect">
            <a:avLst/>
          </a:prstGeom>
        </p:spPr>
        <p:txBody>
          <a:bodyPr wrap="square">
            <a:spAutoFit/>
          </a:bodyPr>
          <a:lstStyle/>
          <a:p>
            <a:pPr algn="just"/>
            <a:r>
              <a:rPr lang="es-MX" sz="2000" dirty="0">
                <a:latin typeface="Euphemia" panose="020B0503040102020104" pitchFamily="34" charset="0"/>
              </a:rPr>
              <a:t>El colectivo docente decidió llevar a cabo durante el mes de </a:t>
            </a:r>
            <a:r>
              <a:rPr lang="es-MX" sz="2000" dirty="0" smtClean="0">
                <a:latin typeface="Euphemia" panose="020B0503040102020104" pitchFamily="34" charset="0"/>
              </a:rPr>
              <a:t>diciembre las </a:t>
            </a:r>
            <a:r>
              <a:rPr lang="es-MX" sz="2000" dirty="0">
                <a:latin typeface="Euphemia" panose="020B0503040102020104" pitchFamily="34" charset="0"/>
              </a:rPr>
              <a:t>siguientes actividades.</a:t>
            </a:r>
          </a:p>
        </p:txBody>
      </p:sp>
      <p:sp>
        <p:nvSpPr>
          <p:cNvPr id="6" name="5 Rectángulo redondeado"/>
          <p:cNvSpPr/>
          <p:nvPr/>
        </p:nvSpPr>
        <p:spPr>
          <a:xfrm>
            <a:off x="1259632" y="1772816"/>
            <a:ext cx="5256583" cy="651840"/>
          </a:xfrm>
          <a:prstGeom prst="roundRect">
            <a:avLst>
              <a:gd name="adj" fmla="val 0"/>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effectLst>
                  <a:outerShdw blurRad="38100" dist="38100" dir="2700000" algn="tl">
                    <a:srgbClr val="000000">
                      <a:alpha val="43137"/>
                    </a:srgbClr>
                  </a:outerShdw>
                </a:effectLst>
                <a:latin typeface="Euphemia" panose="020B0503040102020104" pitchFamily="34" charset="0"/>
              </a:rPr>
              <a:t>EN EL SALÓN </a:t>
            </a:r>
            <a:r>
              <a:rPr lang="es-MX" sz="2400" b="1" dirty="0" smtClean="0">
                <a:effectLst>
                  <a:outerShdw blurRad="38100" dist="38100" dir="2700000" algn="tl">
                    <a:srgbClr val="000000">
                      <a:alpha val="43137"/>
                    </a:srgbClr>
                  </a:outerShdw>
                </a:effectLst>
                <a:latin typeface="Euphemia" panose="020B0503040102020104" pitchFamily="34" charset="0"/>
              </a:rPr>
              <a:t> DE </a:t>
            </a:r>
            <a:r>
              <a:rPr lang="es-MX" sz="2400" b="1" dirty="0" smtClean="0">
                <a:effectLst>
                  <a:outerShdw blurRad="38100" dist="38100" dir="2700000" algn="tl">
                    <a:srgbClr val="000000">
                      <a:alpha val="43137"/>
                    </a:srgbClr>
                  </a:outerShdw>
                </a:effectLst>
                <a:latin typeface="Euphemia" panose="020B0503040102020104" pitchFamily="34" charset="0"/>
              </a:rPr>
              <a:t>CLASES</a:t>
            </a:r>
            <a:endParaRPr lang="es-MX" sz="2400" b="1" dirty="0">
              <a:effectLst>
                <a:outerShdw blurRad="38100" dist="38100" dir="2700000" algn="tl">
                  <a:srgbClr val="000000">
                    <a:alpha val="43137"/>
                  </a:srgbClr>
                </a:outerShdw>
              </a:effectLst>
              <a:latin typeface="Euphemia" panose="020B0503040102020104" pitchFamily="34" charset="0"/>
            </a:endParaRPr>
          </a:p>
        </p:txBody>
      </p:sp>
      <p:sp>
        <p:nvSpPr>
          <p:cNvPr id="7" name="6 Rectángulo"/>
          <p:cNvSpPr/>
          <p:nvPr/>
        </p:nvSpPr>
        <p:spPr>
          <a:xfrm>
            <a:off x="3707905" y="2780928"/>
            <a:ext cx="4968552" cy="3170099"/>
          </a:xfrm>
          <a:prstGeom prst="rect">
            <a:avLst/>
          </a:prstGeom>
        </p:spPr>
        <p:txBody>
          <a:bodyPr wrap="square">
            <a:spAutoFit/>
          </a:bodyPr>
          <a:lstStyle/>
          <a:p>
            <a:pPr algn="just"/>
            <a:r>
              <a:rPr lang="es-MX" sz="2000" dirty="0">
                <a:latin typeface="Euphemia" panose="020B0503040102020104" pitchFamily="34" charset="0"/>
              </a:rPr>
              <a:t>Se trabaja el tema de autoestima como elemento clave para valorar </a:t>
            </a:r>
            <a:r>
              <a:rPr lang="es-MX" sz="2000" dirty="0" smtClean="0">
                <a:latin typeface="Euphemia" panose="020B0503040102020104" pitchFamily="34" charset="0"/>
              </a:rPr>
              <a:t>que todos </a:t>
            </a:r>
            <a:r>
              <a:rPr lang="es-MX" sz="2000" dirty="0">
                <a:latin typeface="Euphemia" panose="020B0503040102020104" pitchFamily="34" charset="0"/>
              </a:rPr>
              <a:t>merecemos aceptación y respeto</a:t>
            </a:r>
            <a:r>
              <a:rPr lang="es-MX" sz="2000" dirty="0" smtClean="0">
                <a:latin typeface="Euphemia" panose="020B0503040102020104" pitchFamily="34" charset="0"/>
              </a:rPr>
              <a:t>.</a:t>
            </a:r>
          </a:p>
          <a:p>
            <a:pPr algn="just"/>
            <a:endParaRPr lang="es-MX" sz="2000" dirty="0">
              <a:latin typeface="Euphemia" panose="020B0503040102020104" pitchFamily="34" charset="0"/>
            </a:endParaRPr>
          </a:p>
          <a:p>
            <a:pPr algn="just"/>
            <a:r>
              <a:rPr lang="es-MX" sz="2000" dirty="0">
                <a:latin typeface="Euphemia" panose="020B0503040102020104" pitchFamily="34" charset="0"/>
              </a:rPr>
              <a:t>Cada maestro, de los que imparten la primera hora de clase, realiza </a:t>
            </a:r>
            <a:r>
              <a:rPr lang="es-MX" sz="2000" dirty="0" smtClean="0">
                <a:latin typeface="Euphemia" panose="020B0503040102020104" pitchFamily="34" charset="0"/>
              </a:rPr>
              <a:t>la siguiente </a:t>
            </a:r>
            <a:r>
              <a:rPr lang="es-MX" sz="2000" dirty="0">
                <a:latin typeface="Euphemia" panose="020B0503040102020104" pitchFamily="34" charset="0"/>
              </a:rPr>
              <a:t>actividad durante la semana del </a:t>
            </a:r>
            <a:r>
              <a:rPr lang="es-MX" sz="2000" dirty="0" smtClean="0">
                <a:latin typeface="Euphemia" panose="020B0503040102020104" pitchFamily="34" charset="0"/>
              </a:rPr>
              <a:t>08 </a:t>
            </a:r>
            <a:r>
              <a:rPr lang="es-MX" sz="2000" dirty="0">
                <a:latin typeface="Euphemia" panose="020B0503040102020104" pitchFamily="34" charset="0"/>
              </a:rPr>
              <a:t>al </a:t>
            </a:r>
            <a:r>
              <a:rPr lang="es-MX" sz="2000" dirty="0" smtClean="0">
                <a:latin typeface="Euphemia" panose="020B0503040102020104" pitchFamily="34" charset="0"/>
              </a:rPr>
              <a:t>12 </a:t>
            </a:r>
            <a:r>
              <a:rPr lang="es-MX" sz="2000" dirty="0">
                <a:latin typeface="Euphemia" panose="020B0503040102020104" pitchFamily="34" charset="0"/>
              </a:rPr>
              <a:t>de </a:t>
            </a:r>
            <a:r>
              <a:rPr lang="es-MX" sz="2000" dirty="0" smtClean="0">
                <a:latin typeface="Euphemia" panose="020B0503040102020104" pitchFamily="34" charset="0"/>
              </a:rPr>
              <a:t>diciembre</a:t>
            </a:r>
            <a:r>
              <a:rPr lang="es-MX" sz="2000" dirty="0">
                <a:latin typeface="Euphemia" panose="020B0503040102020104" pitchFamily="34" charset="0"/>
              </a:rPr>
              <a:t>. El </a:t>
            </a:r>
            <a:r>
              <a:rPr lang="es-MX" sz="2000" dirty="0" smtClean="0">
                <a:latin typeface="Euphemia" panose="020B0503040102020104" pitchFamily="34" charset="0"/>
              </a:rPr>
              <a:t>día 12 </a:t>
            </a:r>
            <a:r>
              <a:rPr lang="es-MX" sz="2000" dirty="0">
                <a:latin typeface="Euphemia" panose="020B0503040102020104" pitchFamily="34" charset="0"/>
              </a:rPr>
              <a:t>los docentes deben contar con la totalidad de las autobiografías </a:t>
            </a:r>
            <a:r>
              <a:rPr lang="es-MX" sz="2000" dirty="0" smtClean="0">
                <a:latin typeface="Euphemia" panose="020B0503040102020104" pitchFamily="34" charset="0"/>
              </a:rPr>
              <a:t>de sus </a:t>
            </a:r>
            <a:r>
              <a:rPr lang="es-MX" sz="2000" dirty="0">
                <a:latin typeface="Euphemia" panose="020B0503040102020104" pitchFamily="34" charset="0"/>
              </a:rPr>
              <a:t>alumnos</a:t>
            </a:r>
            <a:r>
              <a:rPr lang="es-MX" sz="2000" dirty="0">
                <a:effectLst>
                  <a:outerShdw blurRad="38100" dist="38100" dir="2700000" algn="tl">
                    <a:srgbClr val="000000">
                      <a:alpha val="43137"/>
                    </a:srgbClr>
                  </a:outerShdw>
                </a:effectLst>
                <a:latin typeface="Euphemia" panose="020B0503040102020104" pitchFamily="34" charset="0"/>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45" y="3442648"/>
            <a:ext cx="3321713" cy="249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6562725"/>
            <a:ext cx="30845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68852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6" presetClass="entr" presetSubtype="16" fill="hold" nodeType="afterEffect">
                                  <p:stCondLst>
                                    <p:cond delay="50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1500"/>
                                        <p:tgtEl>
                                          <p:spTgt spid="1026"/>
                                        </p:tgtEl>
                                      </p:cBhvr>
                                    </p:animEffect>
                                  </p:childTnLst>
                                </p:cTn>
                              </p:par>
                            </p:childTnLst>
                          </p:cTn>
                        </p:par>
                        <p:par>
                          <p:cTn id="20" fill="hold">
                            <p:stCondLst>
                              <p:cond delay="3750"/>
                            </p:stCondLst>
                            <p:childTnLst>
                              <p:par>
                                <p:cTn id="21" presetID="16" presetClass="entr" presetSubtype="42"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barn(out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CuadroTexto"/>
          <p:cNvSpPr txBox="1"/>
          <p:nvPr/>
        </p:nvSpPr>
        <p:spPr>
          <a:xfrm>
            <a:off x="78732" y="404664"/>
            <a:ext cx="2909091" cy="400110"/>
          </a:xfrm>
          <a:prstGeom prst="rect">
            <a:avLst/>
          </a:prstGeom>
          <a:noFill/>
        </p:spPr>
        <p:txBody>
          <a:bodyPr wrap="square" rtlCol="0">
            <a:spAutoFit/>
          </a:bodyPr>
          <a:lstStyle/>
          <a:p>
            <a:pPr algn="ctr"/>
            <a:r>
              <a:rPr lang="es-MX" sz="2000" b="1" spc="300" dirty="0" smtClean="0">
                <a:solidFill>
                  <a:srgbClr val="800000"/>
                </a:solidFill>
                <a:effectLst>
                  <a:outerShdw blurRad="38100" dist="38100" dir="2700000" algn="tl">
                    <a:srgbClr val="000000">
                      <a:alpha val="43137"/>
                    </a:srgbClr>
                  </a:outerShdw>
                </a:effectLst>
                <a:latin typeface="Euphemia" panose="020B0503040102020104" pitchFamily="34" charset="0"/>
              </a:rPr>
              <a:t>¿QUIÉN SOY?</a:t>
            </a:r>
          </a:p>
        </p:txBody>
      </p:sp>
      <p:sp>
        <p:nvSpPr>
          <p:cNvPr id="5" name="4 Rectángulo"/>
          <p:cNvSpPr/>
          <p:nvPr/>
        </p:nvSpPr>
        <p:spPr>
          <a:xfrm>
            <a:off x="611560" y="851586"/>
            <a:ext cx="7848872" cy="369332"/>
          </a:xfrm>
          <a:prstGeom prst="rect">
            <a:avLst/>
          </a:prstGeom>
        </p:spPr>
        <p:txBody>
          <a:bodyPr wrap="square">
            <a:spAutoFit/>
          </a:bodyPr>
          <a:lstStyle/>
          <a:p>
            <a:pPr algn="just"/>
            <a:r>
              <a:rPr lang="es-MX" b="1" dirty="0">
                <a:solidFill>
                  <a:srgbClr val="C00000"/>
                </a:solidFill>
                <a:latin typeface="Euphemia" panose="020B0503040102020104" pitchFamily="34" charset="0"/>
              </a:rPr>
              <a:t>Conocer las características propias que </a:t>
            </a:r>
            <a:r>
              <a:rPr lang="es-MX" b="1" dirty="0" smtClean="0">
                <a:solidFill>
                  <a:srgbClr val="C00000"/>
                </a:solidFill>
                <a:latin typeface="Euphemia" panose="020B0503040102020104" pitchFamily="34" charset="0"/>
              </a:rPr>
              <a:t>nos hacen </a:t>
            </a:r>
            <a:r>
              <a:rPr lang="es-MX" b="1" dirty="0">
                <a:solidFill>
                  <a:srgbClr val="C00000"/>
                </a:solidFill>
                <a:latin typeface="Euphemia" panose="020B0503040102020104" pitchFamily="34" charset="0"/>
              </a:rPr>
              <a:t>ser únicos y valiosos</a:t>
            </a:r>
          </a:p>
        </p:txBody>
      </p:sp>
      <p:sp>
        <p:nvSpPr>
          <p:cNvPr id="6" name="5 Rectángulo"/>
          <p:cNvSpPr/>
          <p:nvPr/>
        </p:nvSpPr>
        <p:spPr>
          <a:xfrm>
            <a:off x="291610" y="1340768"/>
            <a:ext cx="8568952" cy="3785652"/>
          </a:xfrm>
          <a:prstGeom prst="rect">
            <a:avLst/>
          </a:prstGeom>
        </p:spPr>
        <p:txBody>
          <a:bodyPr wrap="square">
            <a:spAutoFit/>
          </a:bodyPr>
          <a:lstStyle/>
          <a:p>
            <a:pPr algn="just"/>
            <a:r>
              <a:rPr lang="es-MX" sz="2000" dirty="0">
                <a:latin typeface="Euphemia" panose="020B0503040102020104" pitchFamily="34" charset="0"/>
              </a:rPr>
              <a:t>Cada persona es única y valiosa, porque tienen características que </a:t>
            </a:r>
            <a:r>
              <a:rPr lang="es-MX" sz="2000" dirty="0" smtClean="0">
                <a:latin typeface="Euphemia" panose="020B0503040102020104" pitchFamily="34" charset="0"/>
              </a:rPr>
              <a:t>la hacen </a:t>
            </a:r>
            <a:r>
              <a:rPr lang="es-MX" sz="2000" dirty="0">
                <a:latin typeface="Euphemia" panose="020B0503040102020104" pitchFamily="34" charset="0"/>
              </a:rPr>
              <a:t>especial: rasgos físicos, sentimientos, gustos, intereses, así </a:t>
            </a:r>
            <a:r>
              <a:rPr lang="es-MX" sz="2000" dirty="0" smtClean="0">
                <a:latin typeface="Euphemia" panose="020B0503040102020104" pitchFamily="34" charset="0"/>
              </a:rPr>
              <a:t>como capacidades</a:t>
            </a:r>
            <a:r>
              <a:rPr lang="es-MX" sz="2000" dirty="0">
                <a:latin typeface="Euphemia" panose="020B0503040102020104" pitchFamily="34" charset="0"/>
              </a:rPr>
              <a:t>, por ejemplo para estudiar o habilidades para andar en bicicleta</a:t>
            </a:r>
            <a:r>
              <a:rPr lang="es-MX" sz="2000" dirty="0" smtClean="0">
                <a:latin typeface="Euphemia" panose="020B0503040102020104" pitchFamily="34" charset="0"/>
              </a:rPr>
              <a:t>; todo </a:t>
            </a:r>
            <a:r>
              <a:rPr lang="es-MX" sz="2000" dirty="0">
                <a:latin typeface="Euphemia" panose="020B0503040102020104" pitchFamily="34" charset="0"/>
              </a:rPr>
              <a:t>ello forma parte de nuestra identidad personal. Conocerte </a:t>
            </a:r>
            <a:r>
              <a:rPr lang="es-MX" sz="2000" dirty="0" smtClean="0">
                <a:latin typeface="Euphemia" panose="020B0503040102020104" pitchFamily="34" charset="0"/>
              </a:rPr>
              <a:t>y valorarte </a:t>
            </a:r>
            <a:r>
              <a:rPr lang="es-MX" sz="2000" dirty="0">
                <a:latin typeface="Euphemia" panose="020B0503040102020104" pitchFamily="34" charset="0"/>
              </a:rPr>
              <a:t>fortalece tu autoestima, porque así conoces quién eres y lo </a:t>
            </a:r>
            <a:r>
              <a:rPr lang="es-MX" sz="2000" dirty="0" smtClean="0">
                <a:latin typeface="Euphemia" panose="020B0503040102020104" pitchFamily="34" charset="0"/>
              </a:rPr>
              <a:t>que eres </a:t>
            </a:r>
            <a:r>
              <a:rPr lang="es-MX" sz="2000" dirty="0">
                <a:latin typeface="Euphemia" panose="020B0503040102020104" pitchFamily="34" charset="0"/>
              </a:rPr>
              <a:t>capaz de lograr</a:t>
            </a:r>
            <a:r>
              <a:rPr lang="es-MX" sz="2000" dirty="0" smtClean="0">
                <a:latin typeface="Euphemia" panose="020B0503040102020104" pitchFamily="34" charset="0"/>
              </a:rPr>
              <a:t>.</a:t>
            </a:r>
          </a:p>
          <a:p>
            <a:pPr algn="just"/>
            <a:endParaRPr lang="es-MX" sz="2000" dirty="0">
              <a:latin typeface="Euphemia" panose="020B0503040102020104" pitchFamily="34" charset="0"/>
            </a:endParaRPr>
          </a:p>
          <a:p>
            <a:pPr algn="just"/>
            <a:r>
              <a:rPr lang="es-MX" sz="2000" dirty="0">
                <a:latin typeface="Euphemia" panose="020B0503040102020104" pitchFamily="34" charset="0"/>
              </a:rPr>
              <a:t>Seguramente algunos rasgos de ti te gustan más que otros, </a:t>
            </a:r>
            <a:r>
              <a:rPr lang="es-MX" sz="2000" dirty="0" smtClean="0">
                <a:latin typeface="Euphemia" panose="020B0503040102020104" pitchFamily="34" charset="0"/>
              </a:rPr>
              <a:t>pero para </a:t>
            </a:r>
            <a:r>
              <a:rPr lang="es-MX" sz="2000" dirty="0">
                <a:latin typeface="Euphemia" panose="020B0503040102020104" pitchFamily="34" charset="0"/>
              </a:rPr>
              <a:t>conocernos y valorarnos es importante tomar en cuenta </a:t>
            </a:r>
            <a:r>
              <a:rPr lang="es-MX" sz="2000" dirty="0" smtClean="0">
                <a:latin typeface="Euphemia" panose="020B0503040102020104" pitchFamily="34" charset="0"/>
              </a:rPr>
              <a:t>también lo </a:t>
            </a:r>
            <a:r>
              <a:rPr lang="es-MX" sz="2000" dirty="0">
                <a:latin typeface="Euphemia" panose="020B0503040102020104" pitchFamily="34" charset="0"/>
              </a:rPr>
              <a:t>que no nos gusta o las habilidades que no tenemos desarrolladas </a:t>
            </a:r>
            <a:r>
              <a:rPr lang="es-MX" sz="2000" dirty="0" smtClean="0">
                <a:latin typeface="Euphemia" panose="020B0503040102020104" pitchFamily="34" charset="0"/>
              </a:rPr>
              <a:t>para reconocer </a:t>
            </a:r>
            <a:r>
              <a:rPr lang="es-MX" sz="2000" dirty="0">
                <a:latin typeface="Euphemia" panose="020B0503040102020104" pitchFamily="34" charset="0"/>
              </a:rPr>
              <a:t>que forman parte de nosotros y luego cambiar o mejorar </a:t>
            </a:r>
            <a:r>
              <a:rPr lang="es-MX" sz="2000" dirty="0" smtClean="0">
                <a:latin typeface="Euphemia" panose="020B0503040102020104" pitchFamily="34" charset="0"/>
              </a:rPr>
              <a:t>lo que </a:t>
            </a:r>
            <a:r>
              <a:rPr lang="es-MX" sz="2000" dirty="0">
                <a:latin typeface="Euphemia" panose="020B0503040102020104" pitchFamily="34" charset="0"/>
              </a:rPr>
              <a:t>podamos.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929" y="4998631"/>
            <a:ext cx="3312368" cy="152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77" y="5257575"/>
            <a:ext cx="2680305" cy="126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185820"/>
      </p:ext>
    </p:extLst>
  </p:cSld>
  <p:clrMapOvr>
    <a:masterClrMapping/>
  </p:clrMapOvr>
  <mc:AlternateContent xmlns:mc="http://schemas.openxmlformats.org/markup-compatibility/2006" xmlns:p14="http://schemas.microsoft.com/office/powerpoint/2010/main">
    <mc:Choice Requires="p14">
      <p:transition spd="slow" p14:dur="3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8" presetClass="entr" presetSubtype="16" fill="hold" grpId="0" nodeType="afterEffect">
                                  <p:stCondLst>
                                    <p:cond delay="5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par>
                          <p:cTn id="18" fill="hold">
                            <p:stCondLst>
                              <p:cond delay="4000"/>
                            </p:stCondLst>
                            <p:childTnLst>
                              <p:par>
                                <p:cTn id="19" presetID="8" presetClass="entr" presetSubtype="16" fill="hold" grpId="0" nodeType="afterEffect">
                                  <p:stCondLst>
                                    <p:cond delay="50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amond(in)">
                                      <p:cBhvr>
                                        <p:cTn id="21" dur="2000"/>
                                        <p:tgtEl>
                                          <p:spTgt spid="6">
                                            <p:txEl>
                                              <p:pRg st="2" end="2"/>
                                            </p:txEl>
                                          </p:spTgt>
                                        </p:tgtEl>
                                      </p:cBhvr>
                                    </p:animEffect>
                                  </p:childTnLst>
                                </p:cTn>
                              </p:par>
                            </p:childTnLst>
                          </p:cTn>
                        </p:par>
                        <p:par>
                          <p:cTn id="22" fill="hold">
                            <p:stCondLst>
                              <p:cond delay="6500"/>
                            </p:stCondLst>
                            <p:childTnLst>
                              <p:par>
                                <p:cTn id="23" presetID="31" presetClass="entr" presetSubtype="0" fill="hold" nodeType="afterEffect">
                                  <p:stCondLst>
                                    <p:cond delay="500"/>
                                  </p:stCondLst>
                                  <p:childTnLst>
                                    <p:set>
                                      <p:cBhvr>
                                        <p:cTn id="24" dur="1" fill="hold">
                                          <p:stCondLst>
                                            <p:cond delay="0"/>
                                          </p:stCondLst>
                                        </p:cTn>
                                        <p:tgtEl>
                                          <p:spTgt spid="2053"/>
                                        </p:tgtEl>
                                        <p:attrNameLst>
                                          <p:attrName>style.visibility</p:attrName>
                                        </p:attrNameLst>
                                      </p:cBhvr>
                                      <p:to>
                                        <p:strVal val="visible"/>
                                      </p:to>
                                    </p:set>
                                    <p:anim calcmode="lin" valueType="num">
                                      <p:cBhvr>
                                        <p:cTn id="25" dur="1000" fill="hold"/>
                                        <p:tgtEl>
                                          <p:spTgt spid="2053"/>
                                        </p:tgtEl>
                                        <p:attrNameLst>
                                          <p:attrName>ppt_w</p:attrName>
                                        </p:attrNameLst>
                                      </p:cBhvr>
                                      <p:tavLst>
                                        <p:tav tm="0">
                                          <p:val>
                                            <p:fltVal val="0"/>
                                          </p:val>
                                        </p:tav>
                                        <p:tav tm="100000">
                                          <p:val>
                                            <p:strVal val="#ppt_w"/>
                                          </p:val>
                                        </p:tav>
                                      </p:tavLst>
                                    </p:anim>
                                    <p:anim calcmode="lin" valueType="num">
                                      <p:cBhvr>
                                        <p:cTn id="26" dur="1000" fill="hold"/>
                                        <p:tgtEl>
                                          <p:spTgt spid="2053"/>
                                        </p:tgtEl>
                                        <p:attrNameLst>
                                          <p:attrName>ppt_h</p:attrName>
                                        </p:attrNameLst>
                                      </p:cBhvr>
                                      <p:tavLst>
                                        <p:tav tm="0">
                                          <p:val>
                                            <p:fltVal val="0"/>
                                          </p:val>
                                        </p:tav>
                                        <p:tav tm="100000">
                                          <p:val>
                                            <p:strVal val="#ppt_h"/>
                                          </p:val>
                                        </p:tav>
                                      </p:tavLst>
                                    </p:anim>
                                    <p:anim calcmode="lin" valueType="num">
                                      <p:cBhvr>
                                        <p:cTn id="27" dur="1000" fill="hold"/>
                                        <p:tgtEl>
                                          <p:spTgt spid="2053"/>
                                        </p:tgtEl>
                                        <p:attrNameLst>
                                          <p:attrName>style.rotation</p:attrName>
                                        </p:attrNameLst>
                                      </p:cBhvr>
                                      <p:tavLst>
                                        <p:tav tm="0">
                                          <p:val>
                                            <p:fltVal val="90"/>
                                          </p:val>
                                        </p:tav>
                                        <p:tav tm="100000">
                                          <p:val>
                                            <p:fltVal val="0"/>
                                          </p:val>
                                        </p:tav>
                                      </p:tavLst>
                                    </p:anim>
                                    <p:animEffect transition="in" filter="fade">
                                      <p:cBhvr>
                                        <p:cTn id="28" dur="1000"/>
                                        <p:tgtEl>
                                          <p:spTgt spid="2053"/>
                                        </p:tgtEl>
                                      </p:cBhvr>
                                    </p:animEffect>
                                  </p:childTnLst>
                                </p:cTn>
                              </p:par>
                            </p:childTnLst>
                          </p:cTn>
                        </p:par>
                        <p:par>
                          <p:cTn id="29" fill="hold">
                            <p:stCondLst>
                              <p:cond delay="8000"/>
                            </p:stCondLst>
                            <p:childTnLst>
                              <p:par>
                                <p:cTn id="30" presetID="21" presetClass="entr" presetSubtype="8" fill="hold" nodeType="afterEffect">
                                  <p:stCondLst>
                                    <p:cond delay="500"/>
                                  </p:stCondLst>
                                  <p:childTnLst>
                                    <p:set>
                                      <p:cBhvr>
                                        <p:cTn id="31" dur="1" fill="hold">
                                          <p:stCondLst>
                                            <p:cond delay="0"/>
                                          </p:stCondLst>
                                        </p:cTn>
                                        <p:tgtEl>
                                          <p:spTgt spid="2050"/>
                                        </p:tgtEl>
                                        <p:attrNameLst>
                                          <p:attrName>style.visibility</p:attrName>
                                        </p:attrNameLst>
                                      </p:cBhvr>
                                      <p:to>
                                        <p:strVal val="visible"/>
                                      </p:to>
                                    </p:set>
                                    <p:animEffect transition="in" filter="wheel(8)">
                                      <p:cBhvr>
                                        <p:cTn id="32" dur="1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548680"/>
            <a:ext cx="5472608" cy="430887"/>
          </a:xfrm>
          <a:prstGeom prst="rect">
            <a:avLst/>
          </a:prstGeom>
        </p:spPr>
        <p:txBody>
          <a:bodyPr wrap="square">
            <a:spAutoFit/>
          </a:bodyPr>
          <a:lstStyle/>
          <a:p>
            <a:pPr algn="just"/>
            <a:r>
              <a:rPr lang="es-MX" sz="2200" dirty="0" smtClean="0">
                <a:solidFill>
                  <a:srgbClr val="C00000"/>
                </a:solidFill>
                <a:effectLst>
                  <a:outerShdw blurRad="38100" dist="38100" dir="2700000" algn="tl">
                    <a:srgbClr val="000000">
                      <a:alpha val="43137"/>
                    </a:srgbClr>
                  </a:outerShdw>
                </a:effectLst>
                <a:latin typeface="Euphemia" panose="020B0503040102020104" pitchFamily="34" charset="0"/>
              </a:rPr>
              <a:t>En sus marcas, listos… ¡Iniciamos!</a:t>
            </a:r>
            <a:endParaRPr lang="es-MX" sz="2200"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sp>
        <p:nvSpPr>
          <p:cNvPr id="5" name="4 Rectángulo"/>
          <p:cNvSpPr/>
          <p:nvPr/>
        </p:nvSpPr>
        <p:spPr>
          <a:xfrm>
            <a:off x="251520" y="1052736"/>
            <a:ext cx="8640960" cy="3477875"/>
          </a:xfrm>
          <a:prstGeom prst="rect">
            <a:avLst/>
          </a:prstGeom>
        </p:spPr>
        <p:txBody>
          <a:bodyPr wrap="square">
            <a:spAutoFit/>
          </a:bodyPr>
          <a:lstStyle/>
          <a:p>
            <a:pPr algn="just"/>
            <a:r>
              <a:rPr lang="es-MX" sz="2000" dirty="0">
                <a:latin typeface="Euphemia" panose="020B0503040102020104" pitchFamily="34" charset="0"/>
              </a:rPr>
              <a:t>Realiza lo siguiente</a:t>
            </a:r>
            <a:r>
              <a:rPr lang="es-MX" sz="2000" dirty="0" smtClean="0">
                <a:latin typeface="Euphemia" panose="020B0503040102020104" pitchFamily="34" charset="0"/>
              </a:rPr>
              <a:t>:</a:t>
            </a:r>
          </a:p>
          <a:p>
            <a:pPr algn="just"/>
            <a:endParaRPr lang="es-MX" sz="2000" dirty="0">
              <a:latin typeface="Euphemia" panose="020B0503040102020104" pitchFamily="34" charset="0"/>
            </a:endParaRPr>
          </a:p>
          <a:p>
            <a:pPr marL="285750" indent="-285750" algn="just">
              <a:buFont typeface="Wingdings" panose="05000000000000000000" pitchFamily="2" charset="2"/>
              <a:buChar char="ü"/>
            </a:pPr>
            <a:r>
              <a:rPr lang="es-MX" sz="2000" dirty="0" smtClean="0">
                <a:latin typeface="Euphemia" panose="020B0503040102020104" pitchFamily="34" charset="0"/>
              </a:rPr>
              <a:t>Con </a:t>
            </a:r>
            <a:r>
              <a:rPr lang="es-MX" sz="2000" dirty="0">
                <a:latin typeface="Euphemia" panose="020B0503040102020104" pitchFamily="34" charset="0"/>
              </a:rPr>
              <a:t>ayuda de un espejo o de un objeto donde puedas ver tu </a:t>
            </a:r>
            <a:r>
              <a:rPr lang="es-MX" sz="2000" dirty="0" smtClean="0">
                <a:latin typeface="Euphemia" panose="020B0503040102020104" pitchFamily="34" charset="0"/>
              </a:rPr>
              <a:t>reflejo, observa </a:t>
            </a:r>
            <a:r>
              <a:rPr lang="es-MX" sz="2000" dirty="0">
                <a:latin typeface="Euphemia" panose="020B0503040102020104" pitchFamily="34" charset="0"/>
              </a:rPr>
              <a:t>tus características físicas; también puedes mírate en </a:t>
            </a:r>
            <a:r>
              <a:rPr lang="es-MX" sz="2000" dirty="0" smtClean="0">
                <a:latin typeface="Euphemia" panose="020B0503040102020104" pitchFamily="34" charset="0"/>
              </a:rPr>
              <a:t>una fotografía.</a:t>
            </a:r>
          </a:p>
          <a:p>
            <a:pPr marL="285750" indent="-285750" algn="just">
              <a:buFont typeface="Wingdings" panose="05000000000000000000" pitchFamily="2" charset="2"/>
              <a:buChar char="ü"/>
            </a:pPr>
            <a:endParaRPr lang="es-MX" sz="2000" dirty="0">
              <a:latin typeface="Euphemia" panose="020B0503040102020104" pitchFamily="34" charset="0"/>
            </a:endParaRPr>
          </a:p>
          <a:p>
            <a:pPr marL="285750" indent="-285750" algn="just">
              <a:buFont typeface="Wingdings" panose="05000000000000000000" pitchFamily="2" charset="2"/>
              <a:buChar char="ü"/>
            </a:pPr>
            <a:r>
              <a:rPr lang="es-MX" sz="2000" dirty="0" smtClean="0">
                <a:latin typeface="Euphemia" panose="020B0503040102020104" pitchFamily="34" charset="0"/>
              </a:rPr>
              <a:t>Después </a:t>
            </a:r>
            <a:r>
              <a:rPr lang="es-MX" sz="2000" dirty="0">
                <a:latin typeface="Euphemia" panose="020B0503040102020104" pitchFamily="34" charset="0"/>
              </a:rPr>
              <a:t>de observarte, en tu cuaderno o en una hoja en blanco </a:t>
            </a:r>
            <a:r>
              <a:rPr lang="es-MX" sz="2000" dirty="0" smtClean="0">
                <a:latin typeface="Euphemia" panose="020B0503040102020104" pitchFamily="34" charset="0"/>
              </a:rPr>
              <a:t>haz un </a:t>
            </a:r>
            <a:r>
              <a:rPr lang="es-MX" sz="2000" dirty="0">
                <a:latin typeface="Euphemia" panose="020B0503040102020104" pitchFamily="34" charset="0"/>
              </a:rPr>
              <a:t>autorretrato: dibuja todos los detalles posibles</a:t>
            </a:r>
            <a:r>
              <a:rPr lang="es-MX" sz="2000" dirty="0" smtClean="0">
                <a:latin typeface="Euphemia" panose="020B0503040102020104" pitchFamily="34" charset="0"/>
              </a:rPr>
              <a:t>.</a:t>
            </a:r>
          </a:p>
          <a:p>
            <a:pPr marL="285750" indent="-285750" algn="just">
              <a:buFont typeface="Wingdings" panose="05000000000000000000" pitchFamily="2" charset="2"/>
              <a:buChar char="ü"/>
            </a:pPr>
            <a:endParaRPr lang="es-MX" sz="2000" dirty="0">
              <a:latin typeface="Euphemia" panose="020B0503040102020104" pitchFamily="34" charset="0"/>
            </a:endParaRPr>
          </a:p>
          <a:p>
            <a:pPr marL="285750" indent="-285750" algn="just">
              <a:buFont typeface="Wingdings" panose="05000000000000000000" pitchFamily="2" charset="2"/>
              <a:buChar char="ü"/>
            </a:pPr>
            <a:r>
              <a:rPr lang="es-MX" sz="2000" dirty="0" smtClean="0">
                <a:latin typeface="Euphemia" panose="020B0503040102020104" pitchFamily="34" charset="0"/>
              </a:rPr>
              <a:t>Fíjate </a:t>
            </a:r>
            <a:r>
              <a:rPr lang="es-MX" sz="2000" dirty="0">
                <a:latin typeface="Euphemia" panose="020B0503040102020104" pitchFamily="34" charset="0"/>
              </a:rPr>
              <a:t>en tu autorretrato y responde, ¿qué es lo que más te gusta de ti?</a:t>
            </a:r>
          </a:p>
        </p:txBody>
      </p:sp>
      <p:graphicFrame>
        <p:nvGraphicFramePr>
          <p:cNvPr id="6" name="5 Tabla"/>
          <p:cNvGraphicFramePr>
            <a:graphicFrameLocks noGrp="1"/>
          </p:cNvGraphicFramePr>
          <p:nvPr>
            <p:extLst>
              <p:ext uri="{D42A27DB-BD31-4B8C-83A1-F6EECF244321}">
                <p14:modId xmlns:p14="http://schemas.microsoft.com/office/powerpoint/2010/main" val="1121926073"/>
              </p:ext>
            </p:extLst>
          </p:nvPr>
        </p:nvGraphicFramePr>
        <p:xfrm>
          <a:off x="217073" y="4624700"/>
          <a:ext cx="8663575" cy="2225040"/>
        </p:xfrm>
        <a:graphic>
          <a:graphicData uri="http://schemas.openxmlformats.org/drawingml/2006/table">
            <a:tbl>
              <a:tblPr firstRow="1" bandRow="1">
                <a:tableStyleId>{1E171933-4619-4E11-9A3F-F7608DF75F80}</a:tableStyleId>
              </a:tblPr>
              <a:tblGrid>
                <a:gridCol w="8663575"/>
              </a:tblGrid>
              <a:tr h="370840">
                <a:tc>
                  <a:txBody>
                    <a:bodyPr/>
                    <a:lstStyle/>
                    <a:p>
                      <a:endParaRPr lang="es-MX" dirty="0"/>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7851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right)">
                                      <p:cBhvr>
                                        <p:cTn id="10" dur="1000"/>
                                        <p:tgtEl>
                                          <p:spTgt spid="5">
                                            <p:txEl>
                                              <p:pRg st="0" end="0"/>
                                            </p:txEl>
                                          </p:spTgt>
                                        </p:tgtEl>
                                      </p:cBhvr>
                                    </p:animEffect>
                                  </p:childTnLst>
                                </p:cTn>
                              </p:par>
                            </p:childTnLst>
                          </p:cTn>
                        </p:par>
                        <p:par>
                          <p:cTn id="11" fill="hold">
                            <p:stCondLst>
                              <p:cond delay="1250"/>
                            </p:stCondLst>
                            <p:childTnLst>
                              <p:par>
                                <p:cTn id="12" presetID="22" presetClass="entr" presetSubtype="2" fill="hold" grpId="0" nodeType="afterEffect">
                                  <p:stCondLst>
                                    <p:cond delay="2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right)">
                                      <p:cBhvr>
                                        <p:cTn id="14" dur="1000"/>
                                        <p:tgtEl>
                                          <p:spTgt spid="5">
                                            <p:txEl>
                                              <p:pRg st="2" end="2"/>
                                            </p:txEl>
                                          </p:spTgt>
                                        </p:tgtEl>
                                      </p:cBhvr>
                                    </p:animEffect>
                                  </p:childTnLst>
                                </p:cTn>
                              </p:par>
                            </p:childTnLst>
                          </p:cTn>
                        </p:par>
                        <p:par>
                          <p:cTn id="15" fill="hold">
                            <p:stCondLst>
                              <p:cond delay="2500"/>
                            </p:stCondLst>
                            <p:childTnLst>
                              <p:par>
                                <p:cTn id="16" presetID="22" presetClass="entr" presetSubtype="2" fill="hold" grpId="0" nodeType="afterEffect">
                                  <p:stCondLst>
                                    <p:cond delay="25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right)">
                                      <p:cBhvr>
                                        <p:cTn id="18" dur="1000"/>
                                        <p:tgtEl>
                                          <p:spTgt spid="5">
                                            <p:txEl>
                                              <p:pRg st="4" end="4"/>
                                            </p:txEl>
                                          </p:spTgt>
                                        </p:tgtEl>
                                      </p:cBhvr>
                                    </p:animEffect>
                                  </p:childTnLst>
                                </p:cTn>
                              </p:par>
                            </p:childTnLst>
                          </p:cTn>
                        </p:par>
                        <p:par>
                          <p:cTn id="19" fill="hold">
                            <p:stCondLst>
                              <p:cond delay="3750"/>
                            </p:stCondLst>
                            <p:childTnLst>
                              <p:par>
                                <p:cTn id="20" presetID="22" presetClass="entr" presetSubtype="2" fill="hold" grpId="0" nodeType="afterEffect">
                                  <p:stCondLst>
                                    <p:cond delay="25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right)">
                                      <p:cBhvr>
                                        <p:cTn id="22" dur="1000"/>
                                        <p:tgtEl>
                                          <p:spTgt spid="5">
                                            <p:txEl>
                                              <p:pRg st="6" end="6"/>
                                            </p:txEl>
                                          </p:spTgt>
                                        </p:tgtEl>
                                      </p:cBhvr>
                                    </p:animEffect>
                                  </p:childTnLst>
                                </p:cTn>
                              </p:par>
                            </p:childTnLst>
                          </p:cTn>
                        </p:par>
                        <p:par>
                          <p:cTn id="23" fill="hold">
                            <p:stCondLst>
                              <p:cond delay="5000"/>
                            </p:stCondLst>
                            <p:childTnLst>
                              <p:par>
                                <p:cTn id="24" presetID="13" presetClass="entr" presetSubtype="16"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303016"/>
            <a:ext cx="4032448" cy="461665"/>
          </a:xfrm>
          <a:prstGeom prst="rect">
            <a:avLst/>
          </a:prstGeom>
        </p:spPr>
        <p:txBody>
          <a:bodyPr wrap="square">
            <a:spAutoFit/>
          </a:bodyPr>
          <a:lstStyle/>
          <a:p>
            <a:pPr algn="just"/>
            <a:r>
              <a:rPr lang="es-MX" sz="2400" dirty="0" smtClean="0">
                <a:solidFill>
                  <a:srgbClr val="C00000"/>
                </a:solidFill>
                <a:effectLst>
                  <a:outerShdw blurRad="38100" dist="38100" dir="2700000" algn="tl">
                    <a:srgbClr val="000000">
                      <a:alpha val="43137"/>
                    </a:srgbClr>
                  </a:outerShdw>
                </a:effectLst>
                <a:latin typeface="Euphemia" panose="020B0503040102020104" pitchFamily="34" charset="0"/>
              </a:rPr>
              <a:t>¡Manos a la obra!</a:t>
            </a:r>
            <a:endParaRPr lang="es-MX" sz="2400"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sp>
        <p:nvSpPr>
          <p:cNvPr id="5" name="4 Rectángulo"/>
          <p:cNvSpPr/>
          <p:nvPr/>
        </p:nvSpPr>
        <p:spPr>
          <a:xfrm>
            <a:off x="251520" y="908720"/>
            <a:ext cx="8640960" cy="1292662"/>
          </a:xfrm>
          <a:prstGeom prst="rect">
            <a:avLst/>
          </a:prstGeom>
        </p:spPr>
        <p:txBody>
          <a:bodyPr wrap="square">
            <a:spAutoFit/>
          </a:bodyPr>
          <a:lstStyle/>
          <a:p>
            <a:pPr algn="just"/>
            <a:r>
              <a:rPr lang="es-MX" sz="1700" dirty="0" smtClean="0">
                <a:latin typeface="Euphemia" panose="020B0503040102020104" pitchFamily="34" charset="0"/>
              </a:rPr>
              <a:t>Las personas también son únicas y valiosas por sus gustos, sus sentimientos y sus formas de pensar y de actuar.</a:t>
            </a:r>
          </a:p>
          <a:p>
            <a:pPr algn="just"/>
            <a:endParaRPr lang="es-MX" sz="1000" dirty="0">
              <a:latin typeface="Euphemia" panose="020B0503040102020104" pitchFamily="34" charset="0"/>
            </a:endParaRPr>
          </a:p>
          <a:p>
            <a:pPr marL="285750" indent="-285750" algn="just">
              <a:buFont typeface="Wingdings" panose="05000000000000000000" pitchFamily="2" charset="2"/>
              <a:buChar char="ü"/>
            </a:pPr>
            <a:r>
              <a:rPr lang="es-MX" sz="1700" dirty="0" smtClean="0">
                <a:latin typeface="Euphemia" panose="020B0503040102020104" pitchFamily="34" charset="0"/>
              </a:rPr>
              <a:t>Escribe qué otras características físicas, habilidades y formas de pensar, te definen como único y valioso.</a:t>
            </a:r>
          </a:p>
        </p:txBody>
      </p:sp>
      <p:graphicFrame>
        <p:nvGraphicFramePr>
          <p:cNvPr id="6" name="5 Tabla"/>
          <p:cNvGraphicFramePr>
            <a:graphicFrameLocks noGrp="1"/>
          </p:cNvGraphicFramePr>
          <p:nvPr>
            <p:extLst>
              <p:ext uri="{D42A27DB-BD31-4B8C-83A1-F6EECF244321}">
                <p14:modId xmlns:p14="http://schemas.microsoft.com/office/powerpoint/2010/main" val="3079962380"/>
              </p:ext>
            </p:extLst>
          </p:nvPr>
        </p:nvGraphicFramePr>
        <p:xfrm>
          <a:off x="228904" y="2045143"/>
          <a:ext cx="8663575" cy="1095825"/>
        </p:xfrm>
        <a:graphic>
          <a:graphicData uri="http://schemas.openxmlformats.org/drawingml/2006/table">
            <a:tbl>
              <a:tblPr firstRow="1" bandRow="1">
                <a:tableStyleId>{1E171933-4619-4E11-9A3F-F7608DF75F80}</a:tableStyleId>
              </a:tblPr>
              <a:tblGrid>
                <a:gridCol w="8663575"/>
              </a:tblGrid>
              <a:tr h="365275">
                <a:tc>
                  <a:txBody>
                    <a:bodyPr/>
                    <a:lstStyle/>
                    <a:p>
                      <a:endParaRPr lang="es-MX" sz="1400" dirty="0">
                        <a:latin typeface="Euphemia" panose="020B0503040102020104" pitchFamily="34" charset="0"/>
                      </a:endParaRPr>
                    </a:p>
                  </a:txBody>
                  <a:tcPr marL="36000" marR="36000" marT="36000" marB="3600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275">
                <a:tc>
                  <a:txBody>
                    <a:bodyPr/>
                    <a:lstStyle/>
                    <a:p>
                      <a:endParaRPr lang="es-MX" sz="1400" dirty="0">
                        <a:latin typeface="Euphemia" panose="020B0503040102020104" pitchFamily="34" charset="0"/>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275">
                <a:tc>
                  <a:txBody>
                    <a:bodyPr/>
                    <a:lstStyle/>
                    <a:p>
                      <a:endParaRPr lang="es-MX" sz="1400" dirty="0">
                        <a:latin typeface="Euphemia" panose="020B0503040102020104" pitchFamily="34" charset="0"/>
                      </a:endParaRPr>
                    </a:p>
                  </a:txBody>
                  <a:tcPr marL="36000" marR="36000" marT="36000" marB="3600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Rectángulo"/>
          <p:cNvSpPr/>
          <p:nvPr/>
        </p:nvSpPr>
        <p:spPr>
          <a:xfrm>
            <a:off x="251520" y="3282640"/>
            <a:ext cx="7848872" cy="646331"/>
          </a:xfrm>
          <a:prstGeom prst="rect">
            <a:avLst/>
          </a:prstGeom>
        </p:spPr>
        <p:txBody>
          <a:bodyPr wrap="square">
            <a:spAutoFit/>
          </a:bodyPr>
          <a:lstStyle/>
          <a:p>
            <a:pPr marL="285750" indent="-285750" algn="just">
              <a:buFont typeface="Wingdings" panose="05000000000000000000" pitchFamily="2" charset="2"/>
              <a:buChar char="ü"/>
            </a:pPr>
            <a:r>
              <a:rPr lang="es-MX" dirty="0" smtClean="0">
                <a:latin typeface="Euphemia" panose="020B0503040102020104" pitchFamily="34" charset="0"/>
              </a:rPr>
              <a:t>De</a:t>
            </a:r>
            <a:r>
              <a:rPr lang="es-MX" dirty="0" smtClean="0">
                <a:effectLst>
                  <a:outerShdw blurRad="38100" dist="38100" dir="2700000" algn="tl">
                    <a:srgbClr val="000000">
                      <a:alpha val="43137"/>
                    </a:srgbClr>
                  </a:outerShdw>
                </a:effectLst>
                <a:latin typeface="Euphemia" panose="020B0503040102020104" pitchFamily="34" charset="0"/>
              </a:rPr>
              <a:t> </a:t>
            </a:r>
            <a:r>
              <a:rPr lang="es-MX" dirty="0" smtClean="0">
                <a:latin typeface="Euphemia" panose="020B0503040102020104" pitchFamily="34" charset="0"/>
              </a:rPr>
              <a:t>las características que anotaste, ¿cuáles te gustan más?, ¿por qué?</a:t>
            </a:r>
          </a:p>
        </p:txBody>
      </p:sp>
      <p:graphicFrame>
        <p:nvGraphicFramePr>
          <p:cNvPr id="8" name="7 Tabla"/>
          <p:cNvGraphicFramePr>
            <a:graphicFrameLocks noGrp="1"/>
          </p:cNvGraphicFramePr>
          <p:nvPr>
            <p:extLst>
              <p:ext uri="{D42A27DB-BD31-4B8C-83A1-F6EECF244321}">
                <p14:modId xmlns:p14="http://schemas.microsoft.com/office/powerpoint/2010/main" val="2458459621"/>
              </p:ext>
            </p:extLst>
          </p:nvPr>
        </p:nvGraphicFramePr>
        <p:xfrm>
          <a:off x="251520" y="3741984"/>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8 Rectángulo"/>
          <p:cNvSpPr/>
          <p:nvPr/>
        </p:nvSpPr>
        <p:spPr>
          <a:xfrm>
            <a:off x="251520" y="5009393"/>
            <a:ext cx="8640960" cy="369332"/>
          </a:xfrm>
          <a:prstGeom prst="rect">
            <a:avLst/>
          </a:prstGeom>
        </p:spPr>
        <p:txBody>
          <a:bodyPr wrap="square">
            <a:spAutoFit/>
          </a:bodyPr>
          <a:lstStyle/>
          <a:p>
            <a:pPr marL="285750" indent="-285750" algn="just">
              <a:buFont typeface="Wingdings" panose="05000000000000000000" pitchFamily="2" charset="2"/>
              <a:buChar char="ü"/>
            </a:pPr>
            <a:r>
              <a:rPr lang="es-MX" dirty="0" smtClean="0">
                <a:latin typeface="Euphemia" panose="020B0503040102020104" pitchFamily="34" charset="0"/>
              </a:rPr>
              <a:t>¿Por qué las características que identificaste, te hacen único e importante?</a:t>
            </a:r>
          </a:p>
        </p:txBody>
      </p:sp>
      <p:graphicFrame>
        <p:nvGraphicFramePr>
          <p:cNvPr id="10" name="9 Tabla"/>
          <p:cNvGraphicFramePr>
            <a:graphicFrameLocks noGrp="1"/>
          </p:cNvGraphicFramePr>
          <p:nvPr>
            <p:extLst>
              <p:ext uri="{D42A27DB-BD31-4B8C-83A1-F6EECF244321}">
                <p14:modId xmlns:p14="http://schemas.microsoft.com/office/powerpoint/2010/main" val="106133599"/>
              </p:ext>
            </p:extLst>
          </p:nvPr>
        </p:nvGraphicFramePr>
        <p:xfrm>
          <a:off x="251520" y="5399176"/>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1"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70806"/>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2" presetClass="entr" presetSubtype="3" fill="hold" grpId="0" nodeType="afterEffect">
                                  <p:stCondLst>
                                    <p:cond delay="25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 presetClass="entr" presetSubtype="3" fill="hold" grpId="0" nodeType="afterEffect">
                                  <p:stCondLst>
                                    <p:cond delay="25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16" presetClass="entr" presetSubtype="37"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2750"/>
                            </p:stCondLst>
                            <p:childTnLst>
                              <p:par>
                                <p:cTn id="22" presetID="1" presetClass="entr" presetSubtype="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3250"/>
                            </p:stCondLst>
                            <p:childTnLst>
                              <p:par>
                                <p:cTn id="25" presetID="4" presetClass="entr" presetSubtype="32" fill="hold"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1500"/>
                                        <p:tgtEl>
                                          <p:spTgt spid="8"/>
                                        </p:tgtEl>
                                      </p:cBhvr>
                                    </p:animEffect>
                                  </p:childTnLst>
                                </p:cTn>
                              </p:par>
                            </p:childTnLst>
                          </p:cTn>
                        </p:par>
                        <p:par>
                          <p:cTn id="28" fill="hold">
                            <p:stCondLst>
                              <p:cond delay="5250"/>
                            </p:stCondLst>
                            <p:childTnLst>
                              <p:par>
                                <p:cTn id="29" presetID="1"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5750"/>
                            </p:stCondLst>
                            <p:childTnLst>
                              <p:par>
                                <p:cTn id="32" presetID="22" presetClass="entr" presetSubtype="1" fill="hold"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531440"/>
            <a:ext cx="8712968" cy="7048083"/>
          </a:xfrm>
          <a:prstGeom prst="rect">
            <a:avLst/>
          </a:prstGeom>
          <a:noFill/>
        </p:spPr>
        <p:txBody>
          <a:bodyPr wrap="square" rtlCol="0">
            <a:spAutoFit/>
          </a:bodyPr>
          <a:lstStyle/>
          <a:p>
            <a:endParaRPr lang="es-MX" sz="2400" b="1" dirty="0" smtClean="0">
              <a:solidFill>
                <a:schemeClr val="bg1"/>
              </a:solidFill>
              <a:effectLst>
                <a:outerShdw blurRad="38100" dist="38100" dir="2700000" algn="tl">
                  <a:srgbClr val="000000">
                    <a:alpha val="43137"/>
                  </a:srgbClr>
                </a:outerShdw>
              </a:effectLst>
              <a:latin typeface="Euphemia" panose="020B0503040102020104" pitchFamily="34" charset="0"/>
            </a:endParaRPr>
          </a:p>
          <a:p>
            <a:endParaRPr lang="es-MX" sz="1600" dirty="0" smtClean="0">
              <a:effectLst>
                <a:outerShdw blurRad="38100" dist="38100" dir="2700000" algn="tl">
                  <a:srgbClr val="000000">
                    <a:alpha val="43137"/>
                  </a:srgbClr>
                </a:outerShdw>
              </a:effectLst>
              <a:latin typeface="Euphemia" panose="020B0503040102020104" pitchFamily="34" charset="0"/>
            </a:endParaRPr>
          </a:p>
          <a:p>
            <a:endParaRPr lang="es-MX" sz="1600" dirty="0">
              <a:effectLst>
                <a:outerShdw blurRad="38100" dist="38100" dir="2700000" algn="tl">
                  <a:srgbClr val="000000">
                    <a:alpha val="43137"/>
                  </a:srgbClr>
                </a:outerShdw>
              </a:effectLst>
              <a:latin typeface="Euphemia" panose="020B0503040102020104" pitchFamily="34" charset="0"/>
            </a:endParaRPr>
          </a:p>
          <a:p>
            <a:r>
              <a:rPr lang="es-MX" sz="2200" dirty="0" smtClean="0">
                <a:latin typeface="Arial" pitchFamily="34" charset="0"/>
                <a:cs typeface="Arial" pitchFamily="34" charset="0"/>
              </a:rPr>
              <a:t>4.- Introducción</a:t>
            </a:r>
          </a:p>
          <a:p>
            <a:r>
              <a:rPr lang="es-MX" sz="2200" dirty="0" smtClean="0">
                <a:latin typeface="Arial" pitchFamily="34" charset="0"/>
                <a:cs typeface="Arial" pitchFamily="34" charset="0"/>
              </a:rPr>
              <a:t>6.- Propósitos</a:t>
            </a:r>
          </a:p>
          <a:p>
            <a:r>
              <a:rPr lang="es-MX" sz="2200" dirty="0">
                <a:latin typeface="Arial" pitchFamily="34" charset="0"/>
                <a:cs typeface="Arial" pitchFamily="34" charset="0"/>
              </a:rPr>
              <a:t>6</a:t>
            </a:r>
            <a:r>
              <a:rPr lang="es-MX" sz="2200" dirty="0" smtClean="0">
                <a:latin typeface="Arial" pitchFamily="34" charset="0"/>
                <a:cs typeface="Arial" pitchFamily="34" charset="0"/>
              </a:rPr>
              <a:t>.- Materiales</a:t>
            </a:r>
          </a:p>
          <a:p>
            <a:r>
              <a:rPr lang="es-MX" sz="2200" dirty="0">
                <a:latin typeface="Arial" pitchFamily="34" charset="0"/>
                <a:cs typeface="Arial" pitchFamily="34" charset="0"/>
              </a:rPr>
              <a:t>6</a:t>
            </a:r>
            <a:r>
              <a:rPr lang="es-MX" sz="2200" dirty="0" smtClean="0">
                <a:latin typeface="Arial" pitchFamily="34" charset="0"/>
                <a:cs typeface="Arial" pitchFamily="34" charset="0"/>
              </a:rPr>
              <a:t>.- Productos</a:t>
            </a:r>
          </a:p>
          <a:p>
            <a:r>
              <a:rPr lang="es-MX" sz="2200" dirty="0">
                <a:latin typeface="Arial" pitchFamily="34" charset="0"/>
                <a:cs typeface="Arial" pitchFamily="34" charset="0"/>
              </a:rPr>
              <a:t>6</a:t>
            </a:r>
            <a:r>
              <a:rPr lang="es-MX" sz="2200" dirty="0" smtClean="0">
                <a:latin typeface="Arial" pitchFamily="34" charset="0"/>
                <a:cs typeface="Arial" pitchFamily="34" charset="0"/>
              </a:rPr>
              <a:t>.- Organicemos nuestra tercera sesión ordinaria</a:t>
            </a:r>
          </a:p>
          <a:p>
            <a:r>
              <a:rPr lang="es-MX" sz="2200" dirty="0">
                <a:latin typeface="Arial" pitchFamily="34" charset="0"/>
                <a:cs typeface="Arial" pitchFamily="34" charset="0"/>
              </a:rPr>
              <a:t>7</a:t>
            </a:r>
            <a:r>
              <a:rPr lang="es-MX" sz="2200" dirty="0" smtClean="0">
                <a:latin typeface="Arial" pitchFamily="34" charset="0"/>
                <a:cs typeface="Arial" pitchFamily="34" charset="0"/>
              </a:rPr>
              <a:t>.- ¿Cuánto avanzamos en este mes?</a:t>
            </a:r>
          </a:p>
          <a:p>
            <a:r>
              <a:rPr lang="es-MX" sz="2200" dirty="0">
                <a:latin typeface="Arial" pitchFamily="34" charset="0"/>
                <a:cs typeface="Arial" pitchFamily="34" charset="0"/>
              </a:rPr>
              <a:t>7</a:t>
            </a:r>
            <a:r>
              <a:rPr lang="es-MX" sz="2200" dirty="0" smtClean="0">
                <a:latin typeface="Arial" pitchFamily="34" charset="0"/>
                <a:cs typeface="Arial" pitchFamily="34" charset="0"/>
              </a:rPr>
              <a:t>.- ¿Cuánto hemos avanzado en la mejora de le escuela?</a:t>
            </a:r>
          </a:p>
          <a:p>
            <a:r>
              <a:rPr lang="es-MX" sz="2200" dirty="0">
                <a:latin typeface="Arial" pitchFamily="34" charset="0"/>
                <a:cs typeface="Arial" pitchFamily="34" charset="0"/>
              </a:rPr>
              <a:t>8</a:t>
            </a:r>
            <a:r>
              <a:rPr lang="es-MX" sz="2200" dirty="0" smtClean="0">
                <a:latin typeface="Arial" pitchFamily="34" charset="0"/>
                <a:cs typeface="Arial" pitchFamily="34" charset="0"/>
              </a:rPr>
              <a:t>.- Acordemos las acciones para Diciembre y Enero</a:t>
            </a:r>
          </a:p>
          <a:p>
            <a:r>
              <a:rPr lang="es-MX" sz="2200" dirty="0">
                <a:latin typeface="Arial" pitchFamily="34" charset="0"/>
                <a:cs typeface="Arial" pitchFamily="34" charset="0"/>
              </a:rPr>
              <a:t>9</a:t>
            </a:r>
            <a:r>
              <a:rPr lang="es-MX" sz="2200" dirty="0" smtClean="0">
                <a:latin typeface="Arial" pitchFamily="34" charset="0"/>
                <a:cs typeface="Arial" pitchFamily="34" charset="0"/>
              </a:rPr>
              <a:t>.- Actividades para convivir día a día:</a:t>
            </a:r>
          </a:p>
          <a:p>
            <a:r>
              <a:rPr lang="es-MX" sz="2200" dirty="0" smtClean="0">
                <a:latin typeface="Arial" pitchFamily="34" charset="0"/>
                <a:cs typeface="Arial" pitchFamily="34" charset="0"/>
              </a:rPr>
              <a:t>	</a:t>
            </a:r>
            <a:r>
              <a:rPr lang="es-MX" sz="2200" dirty="0">
                <a:latin typeface="Arial" pitchFamily="34" charset="0"/>
                <a:cs typeface="Arial" pitchFamily="34" charset="0"/>
              </a:rPr>
              <a:t>9</a:t>
            </a:r>
            <a:r>
              <a:rPr lang="es-MX" sz="2200" dirty="0" smtClean="0">
                <a:latin typeface="Arial" pitchFamily="34" charset="0"/>
                <a:cs typeface="Arial" pitchFamily="34" charset="0"/>
              </a:rPr>
              <a:t>.- Diagnóstico</a:t>
            </a:r>
          </a:p>
          <a:p>
            <a:r>
              <a:rPr lang="es-MX" sz="2200" dirty="0" smtClean="0">
                <a:latin typeface="Arial" pitchFamily="34" charset="0"/>
                <a:cs typeface="Arial" pitchFamily="34" charset="0"/>
              </a:rPr>
              <a:t>	10.- Acciones</a:t>
            </a:r>
          </a:p>
          <a:p>
            <a:r>
              <a:rPr lang="es-MX" sz="2200" dirty="0" smtClean="0">
                <a:latin typeface="Arial" pitchFamily="34" charset="0"/>
                <a:cs typeface="Arial" pitchFamily="34" charset="0"/>
              </a:rPr>
              <a:t>	10.- En el salón de clase</a:t>
            </a:r>
          </a:p>
          <a:p>
            <a:r>
              <a:rPr lang="es-MX" sz="2200" dirty="0" smtClean="0">
                <a:latin typeface="Arial" pitchFamily="34" charset="0"/>
                <a:cs typeface="Arial" pitchFamily="34" charset="0"/>
              </a:rPr>
              <a:t>	13.- En la escuela</a:t>
            </a:r>
          </a:p>
          <a:p>
            <a:r>
              <a:rPr lang="es-MX" sz="2200" dirty="0" smtClean="0">
                <a:latin typeface="Arial" pitchFamily="34" charset="0"/>
                <a:cs typeface="Arial" pitchFamily="34" charset="0"/>
              </a:rPr>
              <a:t>	14.- Entre maestros</a:t>
            </a:r>
          </a:p>
          <a:p>
            <a:r>
              <a:rPr lang="es-MX" sz="2200" dirty="0" smtClean="0">
                <a:latin typeface="Arial" pitchFamily="34" charset="0"/>
                <a:cs typeface="Arial" pitchFamily="34" charset="0"/>
              </a:rPr>
              <a:t>	17.- Con los padres de familia</a:t>
            </a:r>
          </a:p>
          <a:p>
            <a:r>
              <a:rPr lang="es-MX" sz="2200" dirty="0" smtClean="0">
                <a:latin typeface="Arial" pitchFamily="34" charset="0"/>
                <a:cs typeface="Arial" pitchFamily="34" charset="0"/>
              </a:rPr>
              <a:t>	17.- Para medir avances</a:t>
            </a:r>
          </a:p>
          <a:p>
            <a:r>
              <a:rPr lang="es-MX" sz="2200" dirty="0" smtClean="0">
                <a:latin typeface="Arial" pitchFamily="34" charset="0"/>
                <a:cs typeface="Arial" pitchFamily="34" charset="0"/>
              </a:rPr>
              <a:t>	19.- Asesoría técnica</a:t>
            </a:r>
          </a:p>
          <a:p>
            <a:r>
              <a:rPr lang="es-MX" sz="2200" dirty="0" smtClean="0">
                <a:latin typeface="Euphemia" panose="020B0503040102020104" pitchFamily="34" charset="0"/>
              </a:rPr>
              <a:t>	</a:t>
            </a:r>
            <a:r>
              <a:rPr lang="es-MX" sz="2200" dirty="0" smtClean="0">
                <a:latin typeface="Arial" pitchFamily="34" charset="0"/>
                <a:cs typeface="Arial" pitchFamily="34" charset="0"/>
              </a:rPr>
              <a:t>19.- Materiales e insumos educativos</a:t>
            </a:r>
            <a:endParaRPr lang="es-MX" sz="2200" dirty="0">
              <a:latin typeface="Arial" pitchFamily="34" charset="0"/>
              <a:cs typeface="Arial" pitchFamily="34" charset="0"/>
            </a:endParaRPr>
          </a:p>
        </p:txBody>
      </p:sp>
      <p:sp>
        <p:nvSpPr>
          <p:cNvPr id="2" name="1 CuadroTexto"/>
          <p:cNvSpPr txBox="1"/>
          <p:nvPr/>
        </p:nvSpPr>
        <p:spPr>
          <a:xfrm>
            <a:off x="5148064" y="272842"/>
            <a:ext cx="3312368" cy="707886"/>
          </a:xfrm>
          <a:prstGeom prst="rect">
            <a:avLst/>
          </a:prstGeom>
          <a:noFill/>
        </p:spPr>
        <p:txBody>
          <a:bodyPr wrap="square" rtlCol="0">
            <a:spAutoFit/>
          </a:bodyPr>
          <a:lstStyle/>
          <a:p>
            <a:pPr algn="ctr"/>
            <a:r>
              <a:rPr lang="es-MX" sz="4000" b="1" dirty="0" smtClean="0"/>
              <a:t>I N D I C E</a:t>
            </a:r>
            <a:endParaRPr lang="es-MX" sz="4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6643"/>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Horizontal)">
                                      <p:cBhvr>
                                        <p:cTn id="7" dur="500"/>
                                        <p:tgtEl>
                                          <p:spTgt spid="3">
                                            <p:txEl>
                                              <p:pRg st="3" end="3"/>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Horizontal)">
                                      <p:cBhvr>
                                        <p:cTn id="11" dur="500"/>
                                        <p:tgtEl>
                                          <p:spTgt spid="3">
                                            <p:txEl>
                                              <p:pRg st="4" end="4"/>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Horizontal)">
                                      <p:cBhvr>
                                        <p:cTn id="15" dur="500"/>
                                        <p:tgtEl>
                                          <p:spTgt spid="3">
                                            <p:txEl>
                                              <p:pRg st="5" end="5"/>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Horizontal)">
                                      <p:cBhvr>
                                        <p:cTn id="19" dur="500"/>
                                        <p:tgtEl>
                                          <p:spTgt spid="3">
                                            <p:txEl>
                                              <p:pRg st="6" end="6"/>
                                            </p:txEl>
                                          </p:spTgt>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arn(inHorizontal)">
                                      <p:cBhvr>
                                        <p:cTn id="23" dur="500"/>
                                        <p:tgtEl>
                                          <p:spTgt spid="3">
                                            <p:txEl>
                                              <p:pRg st="7" end="7"/>
                                            </p:txEl>
                                          </p:spTgt>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Horizontal)">
                                      <p:cBhvr>
                                        <p:cTn id="27" dur="500"/>
                                        <p:tgtEl>
                                          <p:spTgt spid="3">
                                            <p:txEl>
                                              <p:pRg st="8" end="8"/>
                                            </p:txEl>
                                          </p:spTgt>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arn(inHorizontal)">
                                      <p:cBhvr>
                                        <p:cTn id="31" dur="500"/>
                                        <p:tgtEl>
                                          <p:spTgt spid="3">
                                            <p:txEl>
                                              <p:pRg st="9" end="9"/>
                                            </p:txEl>
                                          </p:spTgt>
                                        </p:tgtEl>
                                      </p:cBhvr>
                                    </p:animEffect>
                                  </p:childTnLst>
                                </p:cTn>
                              </p:par>
                            </p:childTnLst>
                          </p:cTn>
                        </p:par>
                        <p:par>
                          <p:cTn id="32" fill="hold">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Horizontal)">
                                      <p:cBhvr>
                                        <p:cTn id="35" dur="500"/>
                                        <p:tgtEl>
                                          <p:spTgt spid="3">
                                            <p:txEl>
                                              <p:pRg st="10" end="10"/>
                                            </p:txEl>
                                          </p:spTgt>
                                        </p:tgtEl>
                                      </p:cBhvr>
                                    </p:animEffect>
                                  </p:childTnLst>
                                </p:cTn>
                              </p:par>
                            </p:childTnLst>
                          </p:cTn>
                        </p:par>
                        <p:par>
                          <p:cTn id="36" fill="hold">
                            <p:stCondLst>
                              <p:cond delay="4000"/>
                            </p:stCondLst>
                            <p:childTnLst>
                              <p:par>
                                <p:cTn id="37" presetID="16" presetClass="entr" presetSubtype="26" fill="hold" grpId="0"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arn(inHorizontal)">
                                      <p:cBhvr>
                                        <p:cTn id="39" dur="500"/>
                                        <p:tgtEl>
                                          <p:spTgt spid="3">
                                            <p:txEl>
                                              <p:pRg st="11" end="11"/>
                                            </p:txEl>
                                          </p:spTgt>
                                        </p:tgtEl>
                                      </p:cBhvr>
                                    </p:animEffect>
                                  </p:childTnLst>
                                </p:cTn>
                              </p:par>
                            </p:childTnLst>
                          </p:cTn>
                        </p:par>
                        <p:par>
                          <p:cTn id="40" fill="hold">
                            <p:stCondLst>
                              <p:cond delay="4500"/>
                            </p:stCondLst>
                            <p:childTnLst>
                              <p:par>
                                <p:cTn id="41" presetID="16" presetClass="entr" presetSubtype="26"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Horizontal)">
                                      <p:cBhvr>
                                        <p:cTn id="43" dur="500"/>
                                        <p:tgtEl>
                                          <p:spTgt spid="3">
                                            <p:txEl>
                                              <p:pRg st="12" end="12"/>
                                            </p:txEl>
                                          </p:spTgt>
                                        </p:tgtEl>
                                      </p:cBhvr>
                                    </p:animEffect>
                                  </p:childTnLst>
                                </p:cTn>
                              </p:par>
                            </p:childTnLst>
                          </p:cTn>
                        </p:par>
                        <p:par>
                          <p:cTn id="44" fill="hold">
                            <p:stCondLst>
                              <p:cond delay="5000"/>
                            </p:stCondLst>
                            <p:childTnLst>
                              <p:par>
                                <p:cTn id="45" presetID="16" presetClass="entr" presetSubtype="26" fill="hold" grpId="0" nodeType="after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barn(inHorizontal)">
                                      <p:cBhvr>
                                        <p:cTn id="47" dur="500"/>
                                        <p:tgtEl>
                                          <p:spTgt spid="3">
                                            <p:txEl>
                                              <p:pRg st="13" end="13"/>
                                            </p:txEl>
                                          </p:spTgt>
                                        </p:tgtEl>
                                      </p:cBhvr>
                                    </p:animEffect>
                                  </p:childTnLst>
                                </p:cTn>
                              </p:par>
                            </p:childTnLst>
                          </p:cTn>
                        </p:par>
                        <p:par>
                          <p:cTn id="48" fill="hold">
                            <p:stCondLst>
                              <p:cond delay="5500"/>
                            </p:stCondLst>
                            <p:childTnLst>
                              <p:par>
                                <p:cTn id="49" presetID="16" presetClass="entr" presetSubtype="26" fill="hold" grpId="0" nodeType="after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barn(inHorizontal)">
                                      <p:cBhvr>
                                        <p:cTn id="51" dur="500"/>
                                        <p:tgtEl>
                                          <p:spTgt spid="3">
                                            <p:txEl>
                                              <p:pRg st="14" end="14"/>
                                            </p:txEl>
                                          </p:spTgt>
                                        </p:tgtEl>
                                      </p:cBhvr>
                                    </p:animEffect>
                                  </p:childTnLst>
                                </p:cTn>
                              </p:par>
                            </p:childTnLst>
                          </p:cTn>
                        </p:par>
                        <p:par>
                          <p:cTn id="52" fill="hold">
                            <p:stCondLst>
                              <p:cond delay="6000"/>
                            </p:stCondLst>
                            <p:childTnLst>
                              <p:par>
                                <p:cTn id="53" presetID="16" presetClass="entr" presetSubtype="26" fill="hold" grpId="0" nodeType="after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barn(inHorizontal)">
                                      <p:cBhvr>
                                        <p:cTn id="55" dur="500"/>
                                        <p:tgtEl>
                                          <p:spTgt spid="3">
                                            <p:txEl>
                                              <p:pRg st="15" end="15"/>
                                            </p:txEl>
                                          </p:spTgt>
                                        </p:tgtEl>
                                      </p:cBhvr>
                                    </p:animEffect>
                                  </p:childTnLst>
                                </p:cTn>
                              </p:par>
                            </p:childTnLst>
                          </p:cTn>
                        </p:par>
                        <p:par>
                          <p:cTn id="56" fill="hold">
                            <p:stCondLst>
                              <p:cond delay="6500"/>
                            </p:stCondLst>
                            <p:childTnLst>
                              <p:par>
                                <p:cTn id="57" presetID="16" presetClass="entr" presetSubtype="26" fill="hold" grpId="0" nodeType="after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barn(inHorizontal)">
                                      <p:cBhvr>
                                        <p:cTn id="59" dur="500"/>
                                        <p:tgtEl>
                                          <p:spTgt spid="3">
                                            <p:txEl>
                                              <p:pRg st="16" end="16"/>
                                            </p:txEl>
                                          </p:spTgt>
                                        </p:tgtEl>
                                      </p:cBhvr>
                                    </p:animEffect>
                                  </p:childTnLst>
                                </p:cTn>
                              </p:par>
                            </p:childTnLst>
                          </p:cTn>
                        </p:par>
                        <p:par>
                          <p:cTn id="60" fill="hold">
                            <p:stCondLst>
                              <p:cond delay="7000"/>
                            </p:stCondLst>
                            <p:childTnLst>
                              <p:par>
                                <p:cTn id="61" presetID="16" presetClass="entr" presetSubtype="26" fill="hold" grpId="0" nodeType="after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animEffect transition="in" filter="barn(inHorizontal)">
                                      <p:cBhvr>
                                        <p:cTn id="63" dur="500"/>
                                        <p:tgtEl>
                                          <p:spTgt spid="3">
                                            <p:txEl>
                                              <p:pRg st="17" end="17"/>
                                            </p:txEl>
                                          </p:spTgt>
                                        </p:tgtEl>
                                      </p:cBhvr>
                                    </p:animEffect>
                                  </p:childTnLst>
                                </p:cTn>
                              </p:par>
                            </p:childTnLst>
                          </p:cTn>
                        </p:par>
                        <p:par>
                          <p:cTn id="64" fill="hold">
                            <p:stCondLst>
                              <p:cond delay="7500"/>
                            </p:stCondLst>
                            <p:childTnLst>
                              <p:par>
                                <p:cTn id="65" presetID="16" presetClass="entr" presetSubtype="26" fill="hold" grpId="0" nodeType="after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barn(inHorizontal)">
                                      <p:cBhvr>
                                        <p:cTn id="67" dur="500"/>
                                        <p:tgtEl>
                                          <p:spTgt spid="3">
                                            <p:txEl>
                                              <p:pRg st="18" end="18"/>
                                            </p:txEl>
                                          </p:spTgt>
                                        </p:tgtEl>
                                      </p:cBhvr>
                                    </p:animEffect>
                                  </p:childTnLst>
                                </p:cTn>
                              </p:par>
                            </p:childTnLst>
                          </p:cTn>
                        </p:par>
                        <p:par>
                          <p:cTn id="68" fill="hold">
                            <p:stCondLst>
                              <p:cond delay="8000"/>
                            </p:stCondLst>
                            <p:childTnLst>
                              <p:par>
                                <p:cTn id="69" presetID="16" presetClass="entr" presetSubtype="26" fill="hold" grpId="0" nodeType="after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animEffect transition="in" filter="barn(inHorizontal)">
                                      <p:cBhvr>
                                        <p:cTn id="71" dur="500"/>
                                        <p:tgtEl>
                                          <p:spTgt spid="3">
                                            <p:txEl>
                                              <p:pRg st="19" end="19"/>
                                            </p:txEl>
                                          </p:spTgt>
                                        </p:tgtEl>
                                      </p:cBhvr>
                                    </p:animEffect>
                                  </p:childTnLst>
                                </p:cTn>
                              </p:par>
                            </p:childTnLst>
                          </p:cTn>
                        </p:par>
                        <p:par>
                          <p:cTn id="72" fill="hold">
                            <p:stCondLst>
                              <p:cond delay="8500"/>
                            </p:stCondLst>
                            <p:childTnLst>
                              <p:par>
                                <p:cTn id="73" presetID="16" presetClass="entr" presetSubtype="26" fill="hold" grpId="0" nodeType="after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animEffect transition="in" filter="barn(inHorizontal)">
                                      <p:cBhvr>
                                        <p:cTn id="75"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46304"/>
            <a:ext cx="6624736" cy="461665"/>
          </a:xfrm>
          <a:prstGeom prst="rect">
            <a:avLst/>
          </a:prstGeom>
        </p:spPr>
        <p:txBody>
          <a:bodyPr wrap="square">
            <a:spAutoFit/>
          </a:bodyPr>
          <a:lstStyle/>
          <a:p>
            <a:pPr algn="just"/>
            <a:r>
              <a:rPr lang="es-MX" sz="2400" dirty="0" smtClean="0">
                <a:solidFill>
                  <a:srgbClr val="C00000"/>
                </a:solidFill>
                <a:effectLst>
                  <a:outerShdw blurRad="38100" dist="38100" dir="2700000" algn="tl">
                    <a:srgbClr val="000000">
                      <a:alpha val="43137"/>
                    </a:srgbClr>
                  </a:outerShdw>
                </a:effectLst>
                <a:latin typeface="Euphemia" panose="020B0503040102020104" pitchFamily="34" charset="0"/>
              </a:rPr>
              <a:t>Colorín colorado… ¡Hemos terminado!</a:t>
            </a:r>
            <a:endParaRPr lang="es-MX" sz="2400"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sp>
        <p:nvSpPr>
          <p:cNvPr id="3" name="2 Rectángulo"/>
          <p:cNvSpPr/>
          <p:nvPr/>
        </p:nvSpPr>
        <p:spPr>
          <a:xfrm>
            <a:off x="295194" y="807969"/>
            <a:ext cx="8640960" cy="923330"/>
          </a:xfrm>
          <a:prstGeom prst="rect">
            <a:avLst/>
          </a:prstGeom>
        </p:spPr>
        <p:txBody>
          <a:bodyPr wrap="square">
            <a:spAutoFit/>
          </a:bodyPr>
          <a:lstStyle/>
          <a:p>
            <a:pPr marL="342900" indent="-342900" algn="just">
              <a:buFont typeface="+mj-lt"/>
              <a:buAutoNum type="arabicPeriod"/>
            </a:pPr>
            <a:r>
              <a:rPr lang="es-MX" dirty="0">
                <a:latin typeface="Euphemia" panose="020B0503040102020104" pitchFamily="34" charset="0"/>
              </a:rPr>
              <a:t>Escribe a continuación tu autobiografía. Anota lo que más te gusta </a:t>
            </a:r>
            <a:r>
              <a:rPr lang="es-MX" dirty="0" smtClean="0">
                <a:latin typeface="Euphemia" panose="020B0503040102020104" pitchFamily="34" charset="0"/>
              </a:rPr>
              <a:t>de ti</a:t>
            </a:r>
            <a:r>
              <a:rPr lang="es-MX" dirty="0">
                <a:latin typeface="Euphemia" panose="020B0503040102020104" pitchFamily="34" charset="0"/>
              </a:rPr>
              <a:t>, tus logros y las experiencias de tu vida que consideres importantes</a:t>
            </a:r>
            <a:r>
              <a:rPr lang="es-MX" dirty="0" smtClean="0">
                <a:latin typeface="Euphemia" panose="020B0503040102020104" pitchFamily="34" charset="0"/>
              </a:rPr>
              <a:t>. Revisa </a:t>
            </a:r>
            <a:r>
              <a:rPr lang="es-MX" dirty="0">
                <a:latin typeface="Euphemia" panose="020B0503040102020104" pitchFamily="34" charset="0"/>
              </a:rPr>
              <a:t>este ejemplo.</a:t>
            </a:r>
            <a:endParaRPr lang="es-MX" dirty="0" smtClean="0">
              <a:latin typeface="Euphemia" panose="020B0503040102020104" pitchFamily="34" charset="0"/>
            </a:endParaRPr>
          </a:p>
        </p:txBody>
      </p:sp>
      <p:sp>
        <p:nvSpPr>
          <p:cNvPr id="4" name="3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5" name="4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18" name="17 Rectángulo"/>
          <p:cNvSpPr/>
          <p:nvPr/>
        </p:nvSpPr>
        <p:spPr>
          <a:xfrm>
            <a:off x="3577536" y="4340812"/>
            <a:ext cx="2866672" cy="400110"/>
          </a:xfrm>
          <a:prstGeom prst="rect">
            <a:avLst/>
          </a:prstGeom>
        </p:spPr>
        <p:txBody>
          <a:bodyPr wrap="square">
            <a:spAutoFit/>
          </a:bodyPr>
          <a:lstStyle/>
          <a:p>
            <a:pPr algn="just"/>
            <a:r>
              <a:rPr lang="es-MX" sz="2000" dirty="0" smtClean="0">
                <a:solidFill>
                  <a:srgbClr val="C00000"/>
                </a:solidFill>
                <a:effectLst>
                  <a:outerShdw blurRad="38100" dist="38100" dir="2700000" algn="tl">
                    <a:srgbClr val="000000">
                      <a:alpha val="43137"/>
                    </a:srgbClr>
                  </a:outerShdw>
                </a:effectLst>
                <a:latin typeface="Euphemia" panose="020B0503040102020104" pitchFamily="34" charset="0"/>
              </a:rPr>
              <a:t>Mi autobiografía</a:t>
            </a:r>
            <a:endParaRPr lang="es-MX" sz="2000"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graphicFrame>
        <p:nvGraphicFramePr>
          <p:cNvPr id="19" name="18 Tabla"/>
          <p:cNvGraphicFramePr>
            <a:graphicFrameLocks noGrp="1"/>
          </p:cNvGraphicFramePr>
          <p:nvPr>
            <p:extLst>
              <p:ext uri="{D42A27DB-BD31-4B8C-83A1-F6EECF244321}">
                <p14:modId xmlns:p14="http://schemas.microsoft.com/office/powerpoint/2010/main" val="3504096880"/>
              </p:ext>
            </p:extLst>
          </p:nvPr>
        </p:nvGraphicFramePr>
        <p:xfrm>
          <a:off x="228905" y="4806988"/>
          <a:ext cx="8663575" cy="1678760"/>
        </p:xfrm>
        <a:graphic>
          <a:graphicData uri="http://schemas.openxmlformats.org/drawingml/2006/table">
            <a:tbl>
              <a:tblPr firstRow="1" bandRow="1">
                <a:tableStyleId>{1E171933-4619-4E11-9A3F-F7608DF75F80}</a:tableStyleId>
              </a:tblPr>
              <a:tblGrid>
                <a:gridCol w="8663575"/>
              </a:tblGrid>
              <a:tr h="335752">
                <a:tc>
                  <a:txBody>
                    <a:bodyPr/>
                    <a:lstStyle/>
                    <a:p>
                      <a:endParaRPr lang="es-MX" sz="1400" dirty="0">
                        <a:latin typeface="Euphemia" panose="020B05030401020201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752">
                <a:tc>
                  <a:txBody>
                    <a:bodyPr/>
                    <a:lstStyle/>
                    <a:p>
                      <a:endParaRPr lang="es-MX" sz="1400" dirty="0">
                        <a:latin typeface="Euphemia" panose="020B05030401020201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752">
                <a:tc>
                  <a:txBody>
                    <a:bodyPr/>
                    <a:lstStyle/>
                    <a:p>
                      <a:endParaRPr lang="es-MX" sz="1400" dirty="0">
                        <a:latin typeface="Euphemia" panose="020B05030401020201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752">
                <a:tc>
                  <a:txBody>
                    <a:bodyPr/>
                    <a:lstStyle/>
                    <a:p>
                      <a:endParaRPr lang="es-MX" sz="1400" dirty="0">
                        <a:latin typeface="Euphemia" panose="020B05030401020201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752">
                <a:tc>
                  <a:txBody>
                    <a:bodyPr/>
                    <a:lstStyle/>
                    <a:p>
                      <a:endParaRPr lang="es-MX" sz="1400" dirty="0">
                        <a:latin typeface="Euphemia" panose="020B05030401020201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5 Rectángulo"/>
          <p:cNvSpPr/>
          <p:nvPr/>
        </p:nvSpPr>
        <p:spPr>
          <a:xfrm>
            <a:off x="525860" y="1959885"/>
            <a:ext cx="7992888" cy="2308324"/>
          </a:xfrm>
          <a:prstGeom prst="rect">
            <a:avLst/>
          </a:prstGeom>
          <a:ln>
            <a:noFill/>
          </a:ln>
        </p:spPr>
        <p:txBody>
          <a:bodyPr wrap="square" anchor="ctr" anchorCtr="0">
            <a:spAutoFit/>
          </a:bodyPr>
          <a:lstStyle/>
          <a:p>
            <a:pPr algn="just"/>
            <a:r>
              <a:rPr lang="es-MX" dirty="0">
                <a:latin typeface="Euphemia" panose="020B0503040102020104" pitchFamily="34" charset="0"/>
              </a:rPr>
              <a:t>Soy Miguel. Nací en San Pedro. Desde pequeño me </a:t>
            </a:r>
            <a:r>
              <a:rPr lang="es-MX" dirty="0" smtClean="0">
                <a:latin typeface="Euphemia" panose="020B0503040102020104" pitchFamily="34" charset="0"/>
              </a:rPr>
              <a:t>ha gustado </a:t>
            </a:r>
            <a:r>
              <a:rPr lang="es-MX" dirty="0">
                <a:latin typeface="Euphemia" panose="020B0503040102020104" pitchFamily="34" charset="0"/>
              </a:rPr>
              <a:t>ser juguetón y sociable, por eso he tenido </a:t>
            </a:r>
            <a:r>
              <a:rPr lang="es-MX" dirty="0" smtClean="0">
                <a:latin typeface="Euphemia" panose="020B0503040102020104" pitchFamily="34" charset="0"/>
              </a:rPr>
              <a:t>muchos amigos</a:t>
            </a:r>
            <a:r>
              <a:rPr lang="es-MX" dirty="0">
                <a:latin typeface="Euphemia" panose="020B0503040102020104" pitchFamily="34" charset="0"/>
              </a:rPr>
              <a:t>. Cuando entré a la primaria aprendí </a:t>
            </a:r>
            <a:r>
              <a:rPr lang="es-MX" dirty="0" smtClean="0">
                <a:latin typeface="Euphemia" panose="020B0503040102020104" pitchFamily="34" charset="0"/>
              </a:rPr>
              <a:t>muchas cosas</a:t>
            </a:r>
            <a:r>
              <a:rPr lang="es-MX" dirty="0">
                <a:latin typeface="Euphemia" panose="020B0503040102020104" pitchFamily="34" charset="0"/>
              </a:rPr>
              <a:t>, como leer y escribir; ahora puedo enviar los </a:t>
            </a:r>
            <a:r>
              <a:rPr lang="es-MX" dirty="0" smtClean="0">
                <a:latin typeface="Euphemia" panose="020B0503040102020104" pitchFamily="34" charset="0"/>
              </a:rPr>
              <a:t>mensajes de </a:t>
            </a:r>
            <a:r>
              <a:rPr lang="es-MX" dirty="0">
                <a:latin typeface="Euphemia" panose="020B0503040102020104" pitchFamily="34" charset="0"/>
              </a:rPr>
              <a:t>mis abuelitos a mis hermanos que viven lejos</a:t>
            </a:r>
            <a:r>
              <a:rPr lang="es-MX" dirty="0" smtClean="0">
                <a:latin typeface="Euphemia" panose="020B0503040102020104" pitchFamily="34" charset="0"/>
              </a:rPr>
              <a:t>. Me </a:t>
            </a:r>
            <a:r>
              <a:rPr lang="es-MX" dirty="0">
                <a:latin typeface="Euphemia" panose="020B0503040102020104" pitchFamily="34" charset="0"/>
              </a:rPr>
              <a:t>gusta jugar futbol. En segundo grado ganamos </a:t>
            </a:r>
            <a:r>
              <a:rPr lang="es-MX" dirty="0" smtClean="0">
                <a:latin typeface="Euphemia" panose="020B0503040102020104" pitchFamily="34" charset="0"/>
              </a:rPr>
              <a:t>un torneo </a:t>
            </a:r>
            <a:r>
              <a:rPr lang="es-MX" dirty="0">
                <a:latin typeface="Euphemia" panose="020B0503040102020104" pitchFamily="34" charset="0"/>
              </a:rPr>
              <a:t>en la escuela. Mi papá me enseñó a tocar </a:t>
            </a:r>
            <a:r>
              <a:rPr lang="es-MX" dirty="0" smtClean="0">
                <a:latin typeface="Euphemia" panose="020B0503040102020104" pitchFamily="34" charset="0"/>
              </a:rPr>
              <a:t>guitarra y </a:t>
            </a:r>
            <a:r>
              <a:rPr lang="es-MX" dirty="0">
                <a:latin typeface="Euphemia" panose="020B0503040102020104" pitchFamily="34" charset="0"/>
              </a:rPr>
              <a:t>soy tan bueno que este año el maestro me pidió que </a:t>
            </a:r>
            <a:r>
              <a:rPr lang="es-MX" dirty="0" smtClean="0">
                <a:latin typeface="Euphemia" panose="020B0503040102020104" pitchFamily="34" charset="0"/>
              </a:rPr>
              <a:t>tocara en </a:t>
            </a:r>
            <a:r>
              <a:rPr lang="es-MX" dirty="0">
                <a:latin typeface="Euphemia" panose="020B0503040102020104" pitchFamily="34" charset="0"/>
              </a:rPr>
              <a:t>el festival del Día de las Madres; ¡toda la </a:t>
            </a:r>
            <a:r>
              <a:rPr lang="es-MX" dirty="0" smtClean="0">
                <a:latin typeface="Euphemia" panose="020B0503040102020104" pitchFamily="34" charset="0"/>
              </a:rPr>
              <a:t>escuela me </a:t>
            </a:r>
            <a:r>
              <a:rPr lang="es-MX" dirty="0">
                <a:latin typeface="Euphemia" panose="020B0503040102020104" pitchFamily="34" charset="0"/>
              </a:rPr>
              <a:t>escuchó y me aplaudió!</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6569076"/>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424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4" presetClass="entr" presetSubtype="5"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randombar(vertical)">
                                      <p:cBhvr>
                                        <p:cTn id="11" dur="500"/>
                                        <p:tgtEl>
                                          <p:spTgt spid="3"/>
                                        </p:tgtEl>
                                      </p:cBhvr>
                                    </p:animEffec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2000"/>
                            </p:stCondLst>
                            <p:childTnLst>
                              <p:par>
                                <p:cTn id="16" presetID="21" presetClass="entr" presetSubtype="1" fill="hold"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640960" cy="1015663"/>
          </a:xfrm>
          <a:prstGeom prst="rect">
            <a:avLst/>
          </a:prstGeom>
        </p:spPr>
        <p:txBody>
          <a:bodyPr wrap="square">
            <a:spAutoFit/>
          </a:bodyPr>
          <a:lstStyle/>
          <a:p>
            <a:pPr marL="342900" indent="-342900" algn="just">
              <a:buFont typeface="+mj-lt"/>
              <a:buAutoNum type="arabicPeriod" startAt="2"/>
            </a:pPr>
            <a:r>
              <a:rPr lang="es-MX" sz="2000" dirty="0">
                <a:latin typeface="Euphemia" panose="020B0503040102020104" pitchFamily="34" charset="0"/>
              </a:rPr>
              <a:t>Al </a:t>
            </a:r>
            <a:r>
              <a:rPr lang="es-MX" sz="2000" dirty="0" smtClean="0">
                <a:latin typeface="Euphemia" panose="020B0503040102020104" pitchFamily="34" charset="0"/>
              </a:rPr>
              <a:t>final </a:t>
            </a:r>
            <a:r>
              <a:rPr lang="es-MX" sz="2000" dirty="0">
                <a:latin typeface="Euphemia" panose="020B0503040102020104" pitchFamily="34" charset="0"/>
              </a:rPr>
              <a:t>comparte con tu grupo la autobiografía. Descubrirás que </a:t>
            </a:r>
            <a:r>
              <a:rPr lang="es-MX" sz="2000" dirty="0" smtClean="0">
                <a:latin typeface="Euphemia" panose="020B0503040102020104" pitchFamily="34" charset="0"/>
              </a:rPr>
              <a:t>todos tus </a:t>
            </a:r>
            <a:r>
              <a:rPr lang="es-MX" sz="2000" dirty="0">
                <a:latin typeface="Euphemia" panose="020B0503040102020104" pitchFamily="34" charset="0"/>
              </a:rPr>
              <a:t>compañeros son diferentes, que cada uno tiene una historia</a:t>
            </a:r>
            <a:r>
              <a:rPr lang="es-MX" sz="2000" dirty="0" smtClean="0">
                <a:latin typeface="Euphemia" panose="020B0503040102020104" pitchFamily="34" charset="0"/>
              </a:rPr>
              <a:t>, gustos </a:t>
            </a:r>
            <a:r>
              <a:rPr lang="es-MX" sz="2000" dirty="0">
                <a:latin typeface="Euphemia" panose="020B0503040102020104" pitchFamily="34" charset="0"/>
              </a:rPr>
              <a:t>y habilidades que lo hacen único y valioso.</a:t>
            </a:r>
            <a:endParaRPr lang="es-MX" sz="2000" dirty="0" smtClean="0">
              <a:latin typeface="Euphemia" panose="020B0503040102020104" pitchFamily="34" charset="0"/>
            </a:endParaRPr>
          </a:p>
        </p:txBody>
      </p:sp>
      <p:sp>
        <p:nvSpPr>
          <p:cNvPr id="3" name="2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4" name="3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5" name="4 Rectángulo"/>
          <p:cNvSpPr/>
          <p:nvPr/>
        </p:nvSpPr>
        <p:spPr>
          <a:xfrm>
            <a:off x="422974" y="1844243"/>
            <a:ext cx="3528250" cy="461665"/>
          </a:xfrm>
          <a:prstGeom prst="rect">
            <a:avLst/>
          </a:prstGeom>
        </p:spPr>
        <p:txBody>
          <a:bodyPr wrap="square">
            <a:spAutoFit/>
          </a:bodyPr>
          <a:lstStyle/>
          <a:p>
            <a:pPr algn="just"/>
            <a:r>
              <a:rPr lang="es-MX" sz="2400" dirty="0" smtClean="0">
                <a:solidFill>
                  <a:srgbClr val="C00000"/>
                </a:solidFill>
                <a:effectLst>
                  <a:outerShdw blurRad="38100" dist="38100" dir="2700000" algn="tl">
                    <a:srgbClr val="000000">
                      <a:alpha val="43137"/>
                    </a:srgbClr>
                  </a:outerShdw>
                </a:effectLst>
                <a:latin typeface="Euphemia" panose="020B0503040102020104" pitchFamily="34" charset="0"/>
              </a:rPr>
              <a:t>Qué aprendí</a:t>
            </a:r>
            <a:endParaRPr lang="es-MX" sz="2400"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grpSp>
        <p:nvGrpSpPr>
          <p:cNvPr id="7" name="6 Grupo"/>
          <p:cNvGrpSpPr/>
          <p:nvPr/>
        </p:nvGrpSpPr>
        <p:grpSpPr>
          <a:xfrm>
            <a:off x="251520" y="2231579"/>
            <a:ext cx="8640960" cy="1065917"/>
            <a:chOff x="251520" y="2060848"/>
            <a:chExt cx="8640960" cy="1065917"/>
          </a:xfrm>
        </p:grpSpPr>
        <p:sp>
          <p:nvSpPr>
            <p:cNvPr id="6" name="5 Rectángulo"/>
            <p:cNvSpPr/>
            <p:nvPr/>
          </p:nvSpPr>
          <p:spPr>
            <a:xfrm>
              <a:off x="251520" y="2418879"/>
              <a:ext cx="8640960" cy="707886"/>
            </a:xfrm>
            <a:prstGeom prst="rect">
              <a:avLst/>
            </a:prstGeom>
          </p:spPr>
          <p:txBody>
            <a:bodyPr wrap="square">
              <a:spAutoFit/>
            </a:bodyPr>
            <a:lstStyle/>
            <a:p>
              <a:pPr algn="just"/>
              <a:r>
                <a:rPr lang="es-MX" sz="2000" dirty="0">
                  <a:latin typeface="Euphemia" panose="020B0503040102020104" pitchFamily="34" charset="0"/>
                </a:rPr>
                <a:t>A continuación marca con una </a:t>
              </a:r>
              <a:r>
                <a:rPr lang="es-MX" sz="2000" dirty="0" smtClean="0">
                  <a:latin typeface="Euphemia" panose="020B0503040102020104" pitchFamily="34" charset="0"/>
                </a:rPr>
                <a:t>  los </a:t>
              </a:r>
              <a:r>
                <a:rPr lang="es-MX" sz="2000" dirty="0">
                  <a:latin typeface="Euphemia" panose="020B0503040102020104" pitchFamily="34" charset="0"/>
                </a:rPr>
                <a:t>aprendizajes que adquiriste a </a:t>
              </a:r>
              <a:r>
                <a:rPr lang="es-MX" sz="2000" dirty="0" smtClean="0">
                  <a:latin typeface="Euphemia" panose="020B0503040102020104" pitchFamily="34" charset="0"/>
                </a:rPr>
                <a:t>partir de </a:t>
              </a:r>
              <a:r>
                <a:rPr lang="es-MX" sz="2000" dirty="0">
                  <a:latin typeface="Euphemia" panose="020B0503040102020104" pitchFamily="34" charset="0"/>
                </a:rPr>
                <a:t>las actividades y explica brevemente por qué.</a:t>
              </a:r>
              <a:endParaRPr lang="es-MX" sz="2000" dirty="0" smtClean="0">
                <a:latin typeface="Euphemia" panose="020B0503040102020104" pitchFamily="34" charset="0"/>
              </a:endParaRPr>
            </a:p>
          </p:txBody>
        </p:sp>
        <p:pic>
          <p:nvPicPr>
            <p:cNvPr id="3074" name="Picture 2"/>
            <p:cNvPicPr>
              <a:picLocks noChangeAspect="1" noChangeArrowheads="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636400" y="2060848"/>
              <a:ext cx="314824" cy="29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8" name="7 Tabla"/>
          <p:cNvGraphicFramePr>
            <a:graphicFrameLocks noGrp="1"/>
          </p:cNvGraphicFramePr>
          <p:nvPr>
            <p:extLst>
              <p:ext uri="{D42A27DB-BD31-4B8C-83A1-F6EECF244321}">
                <p14:modId xmlns:p14="http://schemas.microsoft.com/office/powerpoint/2010/main" val="1777501820"/>
              </p:ext>
            </p:extLst>
          </p:nvPr>
        </p:nvGraphicFramePr>
        <p:xfrm>
          <a:off x="623900" y="3933056"/>
          <a:ext cx="7896200" cy="1849120"/>
        </p:xfrm>
        <a:graphic>
          <a:graphicData uri="http://schemas.openxmlformats.org/drawingml/2006/table">
            <a:tbl>
              <a:tblPr firstRow="1" bandRow="1">
                <a:tableStyleId>{D03447BB-5D67-496B-8E87-E561075AD55C}</a:tableStyleId>
              </a:tblPr>
              <a:tblGrid>
                <a:gridCol w="3242976"/>
                <a:gridCol w="705124"/>
                <a:gridCol w="735036"/>
                <a:gridCol w="3213064"/>
              </a:tblGrid>
              <a:tr h="370840">
                <a:tc>
                  <a:txBody>
                    <a:bodyPr/>
                    <a:lstStyle/>
                    <a:p>
                      <a:pPr algn="ctr"/>
                      <a:r>
                        <a:rPr lang="es-MX" sz="1700" dirty="0" smtClean="0">
                          <a:solidFill>
                            <a:schemeClr val="tx1"/>
                          </a:solidFill>
                          <a:latin typeface="Euphemia" panose="020B0503040102020104" pitchFamily="34" charset="0"/>
                        </a:rPr>
                        <a:t>Aprendí</a:t>
                      </a:r>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700" dirty="0" smtClean="0">
                          <a:solidFill>
                            <a:schemeClr val="tx1"/>
                          </a:solidFill>
                          <a:latin typeface="Euphemia" panose="020B0503040102020104" pitchFamily="34" charset="0"/>
                        </a:rPr>
                        <a:t>Sí</a:t>
                      </a:r>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700" dirty="0" smtClean="0">
                          <a:solidFill>
                            <a:schemeClr val="tx1"/>
                          </a:solidFill>
                          <a:latin typeface="Euphemia" panose="020B0503040102020104" pitchFamily="34" charset="0"/>
                        </a:rPr>
                        <a:t>No</a:t>
                      </a:r>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MX" sz="1700" dirty="0" smtClean="0">
                          <a:solidFill>
                            <a:schemeClr val="tx1"/>
                          </a:solidFill>
                          <a:latin typeface="Euphemia" panose="020B0503040102020104" pitchFamily="34" charset="0"/>
                        </a:rPr>
                        <a:t>¿Por qué?</a:t>
                      </a:r>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algn="just"/>
                      <a:r>
                        <a:rPr lang="es-MX" sz="1700" dirty="0" smtClean="0">
                          <a:solidFill>
                            <a:schemeClr val="tx1"/>
                          </a:solidFill>
                          <a:latin typeface="Euphemia" panose="020B0503040102020104" pitchFamily="34" charset="0"/>
                        </a:rPr>
                        <a:t>Que mis características me</a:t>
                      </a:r>
                      <a:r>
                        <a:rPr lang="es-MX" sz="1700" baseline="0" dirty="0" smtClean="0">
                          <a:solidFill>
                            <a:schemeClr val="tx1"/>
                          </a:solidFill>
                          <a:latin typeface="Euphemia" panose="020B0503040102020104" pitchFamily="34" charset="0"/>
                        </a:rPr>
                        <a:t> hacen único y especial como persona</a:t>
                      </a:r>
                      <a:endParaRPr lang="es-MX" sz="1700" dirty="0" smtClean="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just"/>
                      <a:r>
                        <a:rPr lang="es-MX" sz="1700" dirty="0" smtClean="0">
                          <a:solidFill>
                            <a:schemeClr val="tx1"/>
                          </a:solidFill>
                          <a:latin typeface="Euphemia" panose="020B0503040102020104" pitchFamily="34" charset="0"/>
                        </a:rPr>
                        <a:t>Que no hay características mejores que otras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700" dirty="0">
                        <a:solidFill>
                          <a:schemeClr val="tx1"/>
                        </a:solidFill>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14386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250"/>
                            </p:stCondLst>
                            <p:childTnLst>
                              <p:par>
                                <p:cTn id="14" presetID="47"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750"/>
                            </p:stCondLst>
                            <p:childTnLst>
                              <p:par>
                                <p:cTn id="20" presetID="45" presetClass="entr" presetSubtype="0" fill="hold" nodeType="after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750"/>
                                        <p:tgtEl>
                                          <p:spTgt spid="8"/>
                                        </p:tgtEl>
                                      </p:cBhvr>
                                    </p:animEffect>
                                    <p:anim calcmode="lin" valueType="num">
                                      <p:cBhvr>
                                        <p:cTn id="23" dur="1750" fill="hold"/>
                                        <p:tgtEl>
                                          <p:spTgt spid="8"/>
                                        </p:tgtEl>
                                        <p:attrNameLst>
                                          <p:attrName>ppt_w</p:attrName>
                                        </p:attrNameLst>
                                      </p:cBhvr>
                                      <p:tavLst>
                                        <p:tav tm="0" fmla="#ppt_w*sin(2.5*pi*$)">
                                          <p:val>
                                            <p:fltVal val="0"/>
                                          </p:val>
                                        </p:tav>
                                        <p:tav tm="100000">
                                          <p:val>
                                            <p:fltVal val="1"/>
                                          </p:val>
                                        </p:tav>
                                      </p:tavLst>
                                    </p:anim>
                                    <p:anim calcmode="lin" valueType="num">
                                      <p:cBhvr>
                                        <p:cTn id="24" dur="1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redondeado"/>
          <p:cNvSpPr/>
          <p:nvPr/>
        </p:nvSpPr>
        <p:spPr>
          <a:xfrm>
            <a:off x="2123728" y="476672"/>
            <a:ext cx="3874784" cy="648072"/>
          </a:xfrm>
          <a:prstGeom prst="roundRect">
            <a:avLst>
              <a:gd name="adj" fmla="val 0"/>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latin typeface="Euphemia" panose="020B0503040102020104" pitchFamily="34" charset="0"/>
              </a:rPr>
              <a:t>EN LA ESCUELA</a:t>
            </a:r>
            <a:endParaRPr lang="es-MX" sz="2800" b="1" dirty="0">
              <a:latin typeface="Euphemia" panose="020B0503040102020104" pitchFamily="34" charset="0"/>
            </a:endParaRPr>
          </a:p>
        </p:txBody>
      </p:sp>
      <p:sp>
        <p:nvSpPr>
          <p:cNvPr id="5" name="4 Rectángulo"/>
          <p:cNvSpPr/>
          <p:nvPr/>
        </p:nvSpPr>
        <p:spPr>
          <a:xfrm>
            <a:off x="237872" y="1196752"/>
            <a:ext cx="8640960" cy="5078314"/>
          </a:xfrm>
          <a:prstGeom prst="rect">
            <a:avLst/>
          </a:prstGeom>
        </p:spPr>
        <p:txBody>
          <a:bodyPr wrap="square">
            <a:spAutoFit/>
          </a:bodyPr>
          <a:lstStyle/>
          <a:p>
            <a:pPr marL="285750" indent="-285750" algn="just">
              <a:buFont typeface="Wingdings 3" panose="05040102010807070707" pitchFamily="18" charset="2"/>
              <a:buChar char=""/>
            </a:pPr>
            <a:r>
              <a:rPr lang="es-MX" dirty="0">
                <a:latin typeface="Euphemia" panose="020B0503040102020104" pitchFamily="34" charset="0"/>
              </a:rPr>
              <a:t>El día </a:t>
            </a:r>
            <a:r>
              <a:rPr lang="es-MX" dirty="0" smtClean="0">
                <a:latin typeface="Euphemia" panose="020B0503040102020104" pitchFamily="34" charset="0"/>
              </a:rPr>
              <a:t>05 </a:t>
            </a:r>
            <a:r>
              <a:rPr lang="es-MX" dirty="0">
                <a:latin typeface="Euphemia" panose="020B0503040102020104" pitchFamily="34" charset="0"/>
              </a:rPr>
              <a:t>de </a:t>
            </a:r>
            <a:r>
              <a:rPr lang="es-MX" dirty="0" smtClean="0">
                <a:latin typeface="Euphemia" panose="020B0503040102020104" pitchFamily="34" charset="0"/>
              </a:rPr>
              <a:t>diciembre </a:t>
            </a:r>
            <a:r>
              <a:rPr lang="es-MX" dirty="0">
                <a:latin typeface="Euphemia" panose="020B0503040102020104" pitchFamily="34" charset="0"/>
              </a:rPr>
              <a:t>todos los maestros, de los que imparten </a:t>
            </a:r>
            <a:r>
              <a:rPr lang="es-MX" dirty="0" smtClean="0">
                <a:latin typeface="Euphemia" panose="020B0503040102020104" pitchFamily="34" charset="0"/>
              </a:rPr>
              <a:t>la cuarta </a:t>
            </a:r>
            <a:r>
              <a:rPr lang="es-MX" dirty="0">
                <a:latin typeface="Euphemia" panose="020B0503040102020104" pitchFamily="34" charset="0"/>
              </a:rPr>
              <a:t>hora de clase, aplican a cada uno de sus alumnos el </a:t>
            </a:r>
            <a:r>
              <a:rPr lang="es-MX" dirty="0" smtClean="0">
                <a:latin typeface="Euphemia" panose="020B0503040102020104" pitchFamily="34" charset="0"/>
              </a:rPr>
              <a:t>cuestionario Para </a:t>
            </a:r>
            <a:r>
              <a:rPr lang="es-MX" dirty="0">
                <a:latin typeface="Euphemia" panose="020B0503040102020104" pitchFamily="34" charset="0"/>
              </a:rPr>
              <a:t>convivir mejor (Ver apartado “Para medir avances</a:t>
            </a:r>
            <a:r>
              <a:rPr lang="es-MX" dirty="0" smtClean="0">
                <a:latin typeface="Euphemia" panose="020B0503040102020104" pitchFamily="34" charset="0"/>
              </a:rPr>
              <a:t>”).</a:t>
            </a:r>
          </a:p>
          <a:p>
            <a:pPr marL="285750" indent="-285750" algn="just">
              <a:buFont typeface="Wingdings 3" panose="05040102010807070707" pitchFamily="18" charset="2"/>
              <a:buChar char=""/>
            </a:pPr>
            <a:endParaRPr lang="es-MX" dirty="0">
              <a:latin typeface="Euphemia" panose="020B0503040102020104" pitchFamily="34" charset="0"/>
            </a:endParaRPr>
          </a:p>
          <a:p>
            <a:pPr marL="285750" indent="-285750" algn="just">
              <a:buFont typeface="Wingdings 3" panose="05040102010807070707" pitchFamily="18" charset="2"/>
              <a:buChar char=""/>
            </a:pPr>
            <a:r>
              <a:rPr lang="es-MX" dirty="0" smtClean="0">
                <a:latin typeface="Euphemia" panose="020B0503040102020104" pitchFamily="34" charset="0"/>
              </a:rPr>
              <a:t>Se </a:t>
            </a:r>
            <a:r>
              <a:rPr lang="es-MX" dirty="0">
                <a:latin typeface="Euphemia" panose="020B0503040102020104" pitchFamily="34" charset="0"/>
              </a:rPr>
              <a:t>establece una comisión de maestros que reciba a los alumnos en </a:t>
            </a:r>
            <a:r>
              <a:rPr lang="es-MX" dirty="0" smtClean="0">
                <a:latin typeface="Euphemia" panose="020B0503040102020104" pitchFamily="34" charset="0"/>
              </a:rPr>
              <a:t>el momento </a:t>
            </a:r>
            <a:r>
              <a:rPr lang="es-MX" dirty="0">
                <a:latin typeface="Euphemia" panose="020B0503040102020104" pitchFamily="34" charset="0"/>
              </a:rPr>
              <a:t>de la entrada, saludándolos por su nombre durante </a:t>
            </a:r>
            <a:r>
              <a:rPr lang="es-MX" dirty="0" smtClean="0">
                <a:latin typeface="Euphemia" panose="020B0503040102020104" pitchFamily="34" charset="0"/>
              </a:rPr>
              <a:t>todo el </a:t>
            </a:r>
            <a:r>
              <a:rPr lang="es-MX" dirty="0">
                <a:latin typeface="Euphemia" panose="020B0503040102020104" pitchFamily="34" charset="0"/>
              </a:rPr>
              <a:t>mes de </a:t>
            </a:r>
            <a:r>
              <a:rPr lang="es-MX" dirty="0" smtClean="0">
                <a:latin typeface="Euphemia" panose="020B0503040102020104" pitchFamily="34" charset="0"/>
              </a:rPr>
              <a:t>diciembre.</a:t>
            </a:r>
          </a:p>
          <a:p>
            <a:pPr marL="285750" indent="-285750" algn="just">
              <a:buFont typeface="Wingdings 3" panose="05040102010807070707" pitchFamily="18" charset="2"/>
              <a:buChar char=""/>
            </a:pPr>
            <a:endParaRPr lang="es-MX" dirty="0">
              <a:latin typeface="Euphemia" panose="020B0503040102020104" pitchFamily="34" charset="0"/>
            </a:endParaRPr>
          </a:p>
          <a:p>
            <a:pPr marL="285750" indent="-285750" algn="just">
              <a:buFont typeface="Wingdings 3" panose="05040102010807070707" pitchFamily="18" charset="2"/>
              <a:buChar char=""/>
            </a:pPr>
            <a:r>
              <a:rPr lang="es-MX" dirty="0" smtClean="0">
                <a:latin typeface="Euphemia" panose="020B0503040102020104" pitchFamily="34" charset="0"/>
              </a:rPr>
              <a:t>Cada </a:t>
            </a:r>
            <a:r>
              <a:rPr lang="es-MX" dirty="0">
                <a:latin typeface="Euphemia" panose="020B0503040102020104" pitchFamily="34" charset="0"/>
              </a:rPr>
              <a:t>maestro, de todas las asignaturas, enviará frases positivas </a:t>
            </a:r>
            <a:r>
              <a:rPr lang="es-MX" dirty="0" smtClean="0">
                <a:latin typeface="Euphemia" panose="020B0503040102020104" pitchFamily="34" charset="0"/>
              </a:rPr>
              <a:t>elaboradas por </a:t>
            </a:r>
            <a:r>
              <a:rPr lang="es-MX" dirty="0">
                <a:latin typeface="Euphemia" panose="020B0503040102020104" pitchFamily="34" charset="0"/>
              </a:rPr>
              <a:t>los alumnos para dar a conocer las cualidades </a:t>
            </a:r>
            <a:r>
              <a:rPr lang="es-MX" dirty="0" smtClean="0">
                <a:latin typeface="Euphemia" panose="020B0503040102020104" pitchFamily="34" charset="0"/>
              </a:rPr>
              <a:t>identificadas en </a:t>
            </a:r>
            <a:r>
              <a:rPr lang="es-MX" dirty="0">
                <a:latin typeface="Euphemia" panose="020B0503040102020104" pitchFamily="34" charset="0"/>
              </a:rPr>
              <a:t>cada estudiante, por ejemplo “María siempre sonríe”, “A Paco le </a:t>
            </a:r>
            <a:r>
              <a:rPr lang="es-MX" dirty="0" smtClean="0">
                <a:latin typeface="Euphemia" panose="020B0503040102020104" pitchFamily="34" charset="0"/>
              </a:rPr>
              <a:t>gusta bailar</a:t>
            </a:r>
            <a:r>
              <a:rPr lang="es-MX" dirty="0">
                <a:latin typeface="Euphemia" panose="020B0503040102020104" pitchFamily="34" charset="0"/>
              </a:rPr>
              <a:t>”, “Elena siempre ayuda a los demás”; las cuales se </a:t>
            </a:r>
            <a:r>
              <a:rPr lang="es-MX" dirty="0" smtClean="0">
                <a:latin typeface="Euphemia" panose="020B0503040102020104" pitchFamily="34" charset="0"/>
              </a:rPr>
              <a:t>colocarán en </a:t>
            </a:r>
            <a:r>
              <a:rPr lang="es-MX" dirty="0">
                <a:latin typeface="Euphemia" panose="020B0503040102020104" pitchFamily="34" charset="0"/>
              </a:rPr>
              <a:t>el periódico mural. Las tarjetas se entregan al maestro </a:t>
            </a:r>
            <a:r>
              <a:rPr lang="es-MX" dirty="0" smtClean="0">
                <a:latin typeface="Euphemia" panose="020B0503040102020104" pitchFamily="34" charset="0"/>
              </a:rPr>
              <a:t>responsable del </a:t>
            </a:r>
            <a:r>
              <a:rPr lang="es-MX" dirty="0">
                <a:latin typeface="Euphemia" panose="020B0503040102020104" pitchFamily="34" charset="0"/>
              </a:rPr>
              <a:t>periódico mural el día </a:t>
            </a:r>
            <a:r>
              <a:rPr lang="es-MX" dirty="0" smtClean="0">
                <a:latin typeface="Euphemia" panose="020B0503040102020104" pitchFamily="34" charset="0"/>
              </a:rPr>
              <a:t>16 </a:t>
            </a:r>
            <a:r>
              <a:rPr lang="es-MX" dirty="0">
                <a:latin typeface="Euphemia" panose="020B0503040102020104" pitchFamily="34" charset="0"/>
              </a:rPr>
              <a:t>de </a:t>
            </a:r>
            <a:r>
              <a:rPr lang="es-MX" dirty="0" smtClean="0">
                <a:latin typeface="Euphemia" panose="020B0503040102020104" pitchFamily="34" charset="0"/>
              </a:rPr>
              <a:t>diciembre</a:t>
            </a:r>
            <a:r>
              <a:rPr lang="es-MX" dirty="0">
                <a:latin typeface="Euphemia" panose="020B0503040102020104" pitchFamily="34" charset="0"/>
              </a:rPr>
              <a:t>, y se exhiben a partir del </a:t>
            </a:r>
            <a:r>
              <a:rPr lang="es-MX" dirty="0" smtClean="0">
                <a:latin typeface="Euphemia" panose="020B0503040102020104" pitchFamily="34" charset="0"/>
              </a:rPr>
              <a:t>día 17 </a:t>
            </a:r>
            <a:r>
              <a:rPr lang="es-MX" dirty="0">
                <a:latin typeface="Euphemia" panose="020B0503040102020104" pitchFamily="34" charset="0"/>
              </a:rPr>
              <a:t>de </a:t>
            </a:r>
            <a:r>
              <a:rPr lang="es-MX" dirty="0" smtClean="0">
                <a:latin typeface="Euphemia" panose="020B0503040102020104" pitchFamily="34" charset="0"/>
              </a:rPr>
              <a:t>diciembre.</a:t>
            </a:r>
          </a:p>
          <a:p>
            <a:pPr marL="285750" indent="-285750" algn="just">
              <a:buFont typeface="Wingdings 3" panose="05040102010807070707" pitchFamily="18" charset="2"/>
              <a:buChar char=""/>
            </a:pPr>
            <a:endParaRPr lang="es-MX" dirty="0">
              <a:latin typeface="Euphemia" panose="020B0503040102020104" pitchFamily="34" charset="0"/>
            </a:endParaRPr>
          </a:p>
          <a:p>
            <a:pPr marL="285750" indent="-285750" algn="just">
              <a:buFont typeface="Wingdings 3" panose="05040102010807070707" pitchFamily="18" charset="2"/>
              <a:buChar char=""/>
            </a:pPr>
            <a:r>
              <a:rPr lang="es-MX" dirty="0">
                <a:latin typeface="Euphemia" panose="020B0503040102020104" pitchFamily="34" charset="0"/>
              </a:rPr>
              <a:t>Durante el tiempo de descanso si se presenta alguna situación de </a:t>
            </a:r>
            <a:r>
              <a:rPr lang="es-MX" dirty="0" smtClean="0">
                <a:latin typeface="Euphemia" panose="020B0503040102020104" pitchFamily="34" charset="0"/>
              </a:rPr>
              <a:t>conducta inapropiada</a:t>
            </a:r>
            <a:r>
              <a:rPr lang="es-MX" dirty="0">
                <a:latin typeface="Euphemia" panose="020B0503040102020104" pitchFamily="34" charset="0"/>
              </a:rPr>
              <a:t>, los maestros que estén de guardia conversan </a:t>
            </a:r>
            <a:r>
              <a:rPr lang="es-MX" dirty="0" smtClean="0">
                <a:latin typeface="Euphemia" panose="020B0503040102020104" pitchFamily="34" charset="0"/>
              </a:rPr>
              <a:t>con los </a:t>
            </a:r>
            <a:r>
              <a:rPr lang="es-MX" dirty="0">
                <a:latin typeface="Euphemia" panose="020B0503040102020104" pitchFamily="34" charset="0"/>
              </a:rPr>
              <a:t>implicados para promover un diálogo con respeto.</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00226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2" presetClass="entr" presetSubtype="12" fill="hold" grpId="0"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12"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12" fill="hold" grpId="0" nodeType="afterEffect">
                                  <p:stCondLst>
                                    <p:cond delay="50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12" fill="hold" grpId="0" nodeType="afterEffect">
                                  <p:stCondLst>
                                    <p:cond delay="50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redondeado"/>
          <p:cNvSpPr/>
          <p:nvPr/>
        </p:nvSpPr>
        <p:spPr>
          <a:xfrm>
            <a:off x="2051720" y="412200"/>
            <a:ext cx="3946792" cy="432048"/>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Euphemia" panose="020B0503040102020104" pitchFamily="34" charset="0"/>
              </a:rPr>
              <a:t>ENTRE MAESTROS</a:t>
            </a:r>
            <a:endParaRPr lang="es-MX" sz="2400" b="1" dirty="0">
              <a:latin typeface="Euphemia" panose="020B0503040102020104" pitchFamily="34" charset="0"/>
            </a:endParaRPr>
          </a:p>
        </p:txBody>
      </p:sp>
      <p:sp>
        <p:nvSpPr>
          <p:cNvPr id="5" name="4 Rectángulo"/>
          <p:cNvSpPr/>
          <p:nvPr/>
        </p:nvSpPr>
        <p:spPr>
          <a:xfrm>
            <a:off x="193160" y="988264"/>
            <a:ext cx="8712968" cy="1477328"/>
          </a:xfrm>
          <a:prstGeom prst="rect">
            <a:avLst/>
          </a:prstGeom>
        </p:spPr>
        <p:txBody>
          <a:bodyPr wrap="square">
            <a:spAutoFit/>
          </a:bodyPr>
          <a:lstStyle/>
          <a:p>
            <a:pPr algn="just"/>
            <a:r>
              <a:rPr lang="es-MX" dirty="0">
                <a:latin typeface="Euphemia" panose="020B0503040102020104" pitchFamily="34" charset="0"/>
              </a:rPr>
              <a:t>Antes de iniciar a trabajar el tema de la autoestima con los alumnos, </a:t>
            </a:r>
            <a:r>
              <a:rPr lang="es-MX" dirty="0" smtClean="0">
                <a:latin typeface="Euphemia" panose="020B0503040102020104" pitchFamily="34" charset="0"/>
              </a:rPr>
              <a:t>el colectivo </a:t>
            </a:r>
            <a:r>
              <a:rPr lang="es-MX" dirty="0">
                <a:latin typeface="Euphemia" panose="020B0503040102020104" pitchFamily="34" charset="0"/>
              </a:rPr>
              <a:t>docente trabajó esta </a:t>
            </a:r>
            <a:r>
              <a:rPr lang="es-MX" dirty="0" smtClean="0">
                <a:latin typeface="Euphemia" panose="020B0503040102020104" pitchFamily="34" charset="0"/>
              </a:rPr>
              <a:t>actividad durante </a:t>
            </a:r>
            <a:r>
              <a:rPr lang="es-MX" dirty="0">
                <a:latin typeface="Euphemia" panose="020B0503040102020104" pitchFamily="34" charset="0"/>
              </a:rPr>
              <a:t>la sesión del CTE del </a:t>
            </a:r>
            <a:r>
              <a:rPr lang="es-MX" dirty="0" smtClean="0">
                <a:latin typeface="Euphemia" panose="020B0503040102020104" pitchFamily="34" charset="0"/>
              </a:rPr>
              <a:t>28 de noviembre.</a:t>
            </a:r>
            <a:endParaRPr lang="es-MX" dirty="0">
              <a:latin typeface="Euphemia" panose="020B0503040102020104" pitchFamily="34" charset="0"/>
            </a:endParaRPr>
          </a:p>
          <a:p>
            <a:pPr algn="just"/>
            <a:endParaRPr lang="es-MX" dirty="0" smtClean="0">
              <a:latin typeface="Euphemia" panose="020B0503040102020104" pitchFamily="34" charset="0"/>
            </a:endParaRPr>
          </a:p>
          <a:p>
            <a:pPr marL="342900" indent="-342900" algn="just">
              <a:buFont typeface="+mj-lt"/>
              <a:buAutoNum type="alphaLcParenR"/>
            </a:pPr>
            <a:r>
              <a:rPr lang="es-MX" dirty="0" smtClean="0">
                <a:latin typeface="Euphemia" panose="020B0503040102020104" pitchFamily="34" charset="0"/>
              </a:rPr>
              <a:t>En </a:t>
            </a:r>
            <a:r>
              <a:rPr lang="es-MX" dirty="0">
                <a:latin typeface="Euphemia" panose="020B0503040102020104" pitchFamily="34" charset="0"/>
              </a:rPr>
              <a:t>los dedos de la mano izquierda escriba sus cualidades y </a:t>
            </a:r>
            <a:r>
              <a:rPr lang="es-MX" dirty="0" smtClean="0">
                <a:latin typeface="Euphemia" panose="020B0503040102020104" pitchFamily="34" charset="0"/>
              </a:rPr>
              <a:t>alcances en </a:t>
            </a:r>
            <a:r>
              <a:rPr lang="es-MX" dirty="0">
                <a:latin typeface="Euphemia" panose="020B0503040102020104" pitchFamily="34" charset="0"/>
              </a:rPr>
              <a:t>el ámbito personal.</a:t>
            </a:r>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7114" y="2173800"/>
            <a:ext cx="5869341" cy="363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93160" y="6068329"/>
            <a:ext cx="7907232" cy="369332"/>
          </a:xfrm>
          <a:prstGeom prst="rect">
            <a:avLst/>
          </a:prstGeom>
        </p:spPr>
        <p:txBody>
          <a:bodyPr wrap="square">
            <a:spAutoFit/>
          </a:bodyPr>
          <a:lstStyle/>
          <a:p>
            <a:pPr marL="342900" indent="-342900" algn="just">
              <a:buFont typeface="+mj-lt"/>
              <a:buAutoNum type="alphaLcParenR" startAt="2"/>
            </a:pPr>
            <a:r>
              <a:rPr lang="es-MX" dirty="0" smtClean="0">
                <a:latin typeface="Euphemia" panose="020B0503040102020104" pitchFamily="34" charset="0"/>
              </a:rPr>
              <a:t>En </a:t>
            </a:r>
            <a:r>
              <a:rPr lang="es-MX" dirty="0">
                <a:latin typeface="Euphemia" panose="020B0503040102020104" pitchFamily="34" charset="0"/>
              </a:rPr>
              <a:t>los dedos de la mano </a:t>
            </a:r>
            <a:r>
              <a:rPr lang="es-MX" dirty="0" smtClean="0">
                <a:latin typeface="Euphemia" panose="020B0503040102020104" pitchFamily="34" charset="0"/>
              </a:rPr>
              <a:t>derecha </a:t>
            </a:r>
            <a:r>
              <a:rPr lang="es-MX" dirty="0">
                <a:latin typeface="Euphemia" panose="020B0503040102020104" pitchFamily="34" charset="0"/>
              </a:rPr>
              <a:t>escriba sus </a:t>
            </a:r>
            <a:r>
              <a:rPr lang="es-MX" dirty="0" smtClean="0">
                <a:latin typeface="Euphemia" panose="020B0503040102020104" pitchFamily="34" charset="0"/>
              </a:rPr>
              <a:t>áreas de oportunidad.</a:t>
            </a:r>
            <a:endParaRPr lang="es-MX" dirty="0">
              <a:latin typeface="Euphemia" panose="020B0503040102020104"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9"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64813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75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50"/>
                                        <p:tgtEl>
                                          <p:spTgt spid="5">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75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750"/>
                                        <p:tgtEl>
                                          <p:spTgt spid="5">
                                            <p:txEl>
                                              <p:pRg st="2" end="2"/>
                                            </p:txEl>
                                          </p:spTgt>
                                        </p:tgtEl>
                                      </p:cBhvr>
                                    </p:animEffect>
                                  </p:childTnLst>
                                </p:cTn>
                              </p:par>
                            </p:childTnLst>
                          </p:cTn>
                        </p:par>
                        <p:par>
                          <p:cTn id="15" fill="hold">
                            <p:stCondLst>
                              <p:cond delay="3500"/>
                            </p:stCondLst>
                            <p:childTnLst>
                              <p:par>
                                <p:cTn id="16" presetID="16" presetClass="entr" presetSubtype="37" fill="hold" nodeType="afterEffect">
                                  <p:stCondLst>
                                    <p:cond delay="500"/>
                                  </p:stCondLst>
                                  <p:childTnLst>
                                    <p:set>
                                      <p:cBhvr>
                                        <p:cTn id="17" dur="1" fill="hold">
                                          <p:stCondLst>
                                            <p:cond delay="0"/>
                                          </p:stCondLst>
                                        </p:cTn>
                                        <p:tgtEl>
                                          <p:spTgt spid="4098"/>
                                        </p:tgtEl>
                                        <p:attrNameLst>
                                          <p:attrName>style.visibility</p:attrName>
                                        </p:attrNameLst>
                                      </p:cBhvr>
                                      <p:to>
                                        <p:strVal val="visible"/>
                                      </p:to>
                                    </p:set>
                                    <p:animEffect transition="in" filter="barn(outVertical)">
                                      <p:cBhvr>
                                        <p:cTn id="18" dur="750"/>
                                        <p:tgtEl>
                                          <p:spTgt spid="4098"/>
                                        </p:tgtEl>
                                      </p:cBhvr>
                                    </p:animEffect>
                                  </p:childTnLst>
                                </p:cTn>
                              </p:par>
                            </p:childTnLst>
                          </p:cTn>
                        </p:par>
                        <p:par>
                          <p:cTn id="19" fill="hold">
                            <p:stCondLst>
                              <p:cond delay="4750"/>
                            </p:stCondLst>
                            <p:childTnLst>
                              <p:par>
                                <p:cTn id="20" presetID="1"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5" name="4 Rectángulo"/>
          <p:cNvSpPr/>
          <p:nvPr/>
        </p:nvSpPr>
        <p:spPr>
          <a:xfrm>
            <a:off x="251520" y="404664"/>
            <a:ext cx="8640960" cy="707886"/>
          </a:xfrm>
          <a:prstGeom prst="rect">
            <a:avLst/>
          </a:prstGeom>
        </p:spPr>
        <p:txBody>
          <a:bodyPr wrap="square">
            <a:spAutoFit/>
          </a:bodyPr>
          <a:lstStyle/>
          <a:p>
            <a:pPr marL="342900" indent="-342900" algn="just">
              <a:buFont typeface="+mj-lt"/>
              <a:buAutoNum type="arabicPeriod"/>
            </a:pPr>
            <a:r>
              <a:rPr lang="es-MX" sz="2000" dirty="0">
                <a:latin typeface="Euphemia" panose="020B0503040102020104" pitchFamily="34" charset="0"/>
              </a:rPr>
              <a:t>¿Logró </a:t>
            </a:r>
            <a:r>
              <a:rPr lang="es-MX" sz="2000" dirty="0" smtClean="0">
                <a:latin typeface="Euphemia" panose="020B0503040102020104" pitchFamily="34" charset="0"/>
              </a:rPr>
              <a:t>identificar </a:t>
            </a:r>
            <a:r>
              <a:rPr lang="es-MX" sz="2000" dirty="0">
                <a:latin typeface="Euphemia" panose="020B0503040102020104" pitchFamily="34" charset="0"/>
              </a:rPr>
              <a:t>con claridad sus cualidades, alcances y áreas </a:t>
            </a:r>
            <a:r>
              <a:rPr lang="es-MX" sz="2000" dirty="0" smtClean="0">
                <a:latin typeface="Euphemia" panose="020B0503040102020104" pitchFamily="34" charset="0"/>
              </a:rPr>
              <a:t>de oportunidad</a:t>
            </a:r>
            <a:r>
              <a:rPr lang="es-MX" sz="2000" dirty="0">
                <a:latin typeface="Euphemia" panose="020B0503040102020104" pitchFamily="34" charset="0"/>
              </a:rPr>
              <a:t>?, ¿cómo lo hizo?</a:t>
            </a:r>
            <a:endParaRPr lang="es-MX" sz="2000" dirty="0" smtClean="0">
              <a:latin typeface="Euphemia" panose="020B05030401020201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37747475"/>
              </p:ext>
            </p:extLst>
          </p:nvPr>
        </p:nvGraphicFramePr>
        <p:xfrm>
          <a:off x="251520" y="1078696"/>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Rectángulo"/>
          <p:cNvSpPr/>
          <p:nvPr/>
        </p:nvSpPr>
        <p:spPr>
          <a:xfrm>
            <a:off x="251520" y="2420888"/>
            <a:ext cx="8640960" cy="707886"/>
          </a:xfrm>
          <a:prstGeom prst="rect">
            <a:avLst/>
          </a:prstGeom>
        </p:spPr>
        <p:txBody>
          <a:bodyPr wrap="square">
            <a:spAutoFit/>
          </a:bodyPr>
          <a:lstStyle/>
          <a:p>
            <a:pPr marL="342900" indent="-342900" algn="just">
              <a:buFont typeface="+mj-lt"/>
              <a:buAutoNum type="arabicPeriod" startAt="2"/>
            </a:pPr>
            <a:r>
              <a:rPr lang="es-MX" sz="2000" dirty="0">
                <a:latin typeface="Euphemia" panose="020B0503040102020104" pitchFamily="34" charset="0"/>
              </a:rPr>
              <a:t>¿Para qué sirve que una persona conozca sus cualidades y áreas </a:t>
            </a:r>
            <a:r>
              <a:rPr lang="es-MX" sz="2000" dirty="0" smtClean="0">
                <a:latin typeface="Euphemia" panose="020B0503040102020104" pitchFamily="34" charset="0"/>
              </a:rPr>
              <a:t>de oportunidad</a:t>
            </a:r>
            <a:r>
              <a:rPr lang="es-MX" sz="2000" dirty="0">
                <a:latin typeface="Euphemia" panose="020B0503040102020104" pitchFamily="34" charset="0"/>
              </a:rPr>
              <a:t>?</a:t>
            </a:r>
            <a:endParaRPr lang="es-MX" sz="2000" dirty="0" smtClean="0">
              <a:latin typeface="Euphemia" panose="020B05030401020201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6939467"/>
              </p:ext>
            </p:extLst>
          </p:nvPr>
        </p:nvGraphicFramePr>
        <p:xfrm>
          <a:off x="251520" y="3104800"/>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8 Rectángulo"/>
          <p:cNvSpPr/>
          <p:nvPr/>
        </p:nvSpPr>
        <p:spPr>
          <a:xfrm>
            <a:off x="251520" y="4495472"/>
            <a:ext cx="8640960" cy="707886"/>
          </a:xfrm>
          <a:prstGeom prst="rect">
            <a:avLst/>
          </a:prstGeom>
        </p:spPr>
        <p:txBody>
          <a:bodyPr wrap="square">
            <a:spAutoFit/>
          </a:bodyPr>
          <a:lstStyle/>
          <a:p>
            <a:pPr marL="342900" indent="-342900" algn="just">
              <a:buFont typeface="+mj-lt"/>
              <a:buAutoNum type="arabicPeriod" startAt="3"/>
            </a:pPr>
            <a:r>
              <a:rPr lang="es-MX" sz="2000" dirty="0">
                <a:latin typeface="Euphemia" panose="020B0503040102020104" pitchFamily="34" charset="0"/>
              </a:rPr>
              <a:t>En su práctica pedagógica, ¿cuáles son sus cualidades, alcances </a:t>
            </a:r>
            <a:r>
              <a:rPr lang="es-MX" sz="2000" dirty="0" smtClean="0">
                <a:latin typeface="Euphemia" panose="020B0503040102020104" pitchFamily="34" charset="0"/>
              </a:rPr>
              <a:t>y áreas </a:t>
            </a:r>
            <a:r>
              <a:rPr lang="es-MX" sz="2000" dirty="0">
                <a:latin typeface="Euphemia" panose="020B0503040102020104" pitchFamily="34" charset="0"/>
              </a:rPr>
              <a:t>de oportunidad?</a:t>
            </a:r>
            <a:endParaRPr lang="es-MX" sz="2000" dirty="0" smtClean="0">
              <a:latin typeface="Euphemia" panose="020B0503040102020104"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787706021"/>
              </p:ext>
            </p:extLst>
          </p:nvPr>
        </p:nvGraphicFramePr>
        <p:xfrm>
          <a:off x="251520" y="5224096"/>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484425"/>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750"/>
                            </p:stCondLst>
                            <p:childTnLst>
                              <p:par>
                                <p:cTn id="14" presetID="2" presetClass="entr" presetSubtype="2" fill="hold" grpId="0" nodeType="after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750"/>
                            </p:stCondLst>
                            <p:childTnLst>
                              <p:par>
                                <p:cTn id="19" presetID="22" presetClass="entr" presetSubtype="4"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3750"/>
                            </p:stCondLst>
                            <p:childTnLst>
                              <p:par>
                                <p:cTn id="23" presetID="2" presetClass="entr" presetSubtype="3"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4750"/>
                            </p:stCondLst>
                            <p:childTnLst>
                              <p:par>
                                <p:cTn id="28" presetID="42" presetClass="entr" presetSubtype="0" fill="hold"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548680"/>
            <a:ext cx="8640960" cy="707886"/>
          </a:xfrm>
          <a:prstGeom prst="rect">
            <a:avLst/>
          </a:prstGeom>
        </p:spPr>
        <p:txBody>
          <a:bodyPr wrap="square">
            <a:spAutoFit/>
          </a:bodyPr>
          <a:lstStyle/>
          <a:p>
            <a:pPr marL="342900" indent="-342900" algn="just">
              <a:buFont typeface="+mj-lt"/>
              <a:buAutoNum type="arabicPeriod" startAt="4"/>
            </a:pPr>
            <a:r>
              <a:rPr lang="es-MX" sz="2000" dirty="0">
                <a:latin typeface="Euphemia" panose="020B0503040102020104" pitchFamily="34" charset="0"/>
              </a:rPr>
              <a:t>¿Es pertinente decirle a una niña o un niño que es valioso cuando </a:t>
            </a:r>
            <a:r>
              <a:rPr lang="es-MX" sz="2000" dirty="0" smtClean="0">
                <a:latin typeface="Euphemia" panose="020B0503040102020104" pitchFamily="34" charset="0"/>
              </a:rPr>
              <a:t>nosotros mismos </a:t>
            </a:r>
            <a:r>
              <a:rPr lang="es-MX" sz="2000" dirty="0">
                <a:latin typeface="Euphemia" panose="020B0503040102020104" pitchFamily="34" charset="0"/>
              </a:rPr>
              <a:t>no nos percibimos así? ¿Por qué?</a:t>
            </a:r>
            <a:endParaRPr lang="es-MX" sz="2000" dirty="0" smtClean="0">
              <a:latin typeface="Euphemia" panose="020B05030401020201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58227475"/>
              </p:ext>
            </p:extLst>
          </p:nvPr>
        </p:nvGraphicFramePr>
        <p:xfrm>
          <a:off x="251520" y="1232592"/>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5 Rectángulo"/>
          <p:cNvSpPr/>
          <p:nvPr/>
        </p:nvSpPr>
        <p:spPr>
          <a:xfrm>
            <a:off x="251520" y="2623264"/>
            <a:ext cx="8640960" cy="1015663"/>
          </a:xfrm>
          <a:prstGeom prst="rect">
            <a:avLst/>
          </a:prstGeom>
        </p:spPr>
        <p:txBody>
          <a:bodyPr wrap="square">
            <a:spAutoFit/>
          </a:bodyPr>
          <a:lstStyle/>
          <a:p>
            <a:pPr marL="342900" indent="-342900" algn="just">
              <a:buFont typeface="+mj-lt"/>
              <a:buAutoNum type="arabicPeriod" startAt="5"/>
            </a:pPr>
            <a:r>
              <a:rPr lang="es-MX" sz="2000" dirty="0">
                <a:latin typeface="Euphemia" panose="020B0503040102020104" pitchFamily="34" charset="0"/>
              </a:rPr>
              <a:t>A partir de la actividad que realizó, ¿considera posible </a:t>
            </a:r>
            <a:r>
              <a:rPr lang="es-MX" sz="2000" dirty="0" smtClean="0">
                <a:latin typeface="Euphemia" panose="020B0503040102020104" pitchFamily="34" charset="0"/>
              </a:rPr>
              <a:t>identificar algunas características </a:t>
            </a:r>
            <a:r>
              <a:rPr lang="es-MX" sz="2000" dirty="0">
                <a:latin typeface="Euphemia" panose="020B0503040102020104" pitchFamily="34" charset="0"/>
              </a:rPr>
              <a:t>positivas de sus alumnos y notar cómo se </a:t>
            </a:r>
            <a:r>
              <a:rPr lang="es-MX" sz="2000" dirty="0" smtClean="0">
                <a:latin typeface="Euphemia" panose="020B0503040102020104" pitchFamily="34" charset="0"/>
              </a:rPr>
              <a:t>manifiestan</a:t>
            </a:r>
            <a:r>
              <a:rPr lang="es-MX" sz="2000" dirty="0">
                <a:latin typeface="Euphemia" panose="020B0503040102020104" pitchFamily="34" charset="0"/>
              </a:rPr>
              <a:t>?</a:t>
            </a:r>
            <a:endParaRPr lang="es-MX" sz="2000" dirty="0" smtClean="0">
              <a:latin typeface="Euphemia" panose="020B0503040102020104"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011270740"/>
              </p:ext>
            </p:extLst>
          </p:nvPr>
        </p:nvGraphicFramePr>
        <p:xfrm>
          <a:off x="251520" y="3324592"/>
          <a:ext cx="8663575" cy="1112520"/>
        </p:xfrm>
        <a:graphic>
          <a:graphicData uri="http://schemas.openxmlformats.org/drawingml/2006/table">
            <a:tbl>
              <a:tblPr firstRow="1" bandRow="1">
                <a:tableStyleId>{1E171933-4619-4E11-9A3F-F7608DF75F80}</a:tableStyleId>
              </a:tblPr>
              <a:tblGrid>
                <a:gridCol w="8663575"/>
              </a:tblGrid>
              <a:tr h="370840">
                <a:tc>
                  <a:txBody>
                    <a:bodyPr/>
                    <a:lstStyle/>
                    <a:p>
                      <a:endParaRPr lang="es-MX" sz="1400" dirty="0">
                        <a:latin typeface="Euphemia" panose="020B05030401020201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s-MX" sz="1400" dirty="0">
                        <a:latin typeface="Euphemia" panose="020B05030401020201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7 Rectángulo"/>
          <p:cNvSpPr/>
          <p:nvPr/>
        </p:nvSpPr>
        <p:spPr>
          <a:xfrm>
            <a:off x="251520" y="4653136"/>
            <a:ext cx="8640960" cy="1754327"/>
          </a:xfrm>
          <a:prstGeom prst="rect">
            <a:avLst/>
          </a:prstGeom>
        </p:spPr>
        <p:txBody>
          <a:bodyPr wrap="square">
            <a:spAutoFit/>
          </a:bodyPr>
          <a:lstStyle/>
          <a:p>
            <a:pPr algn="just"/>
            <a:r>
              <a:rPr lang="es-MX" dirty="0" smtClean="0">
                <a:latin typeface="Euphemia" panose="020B0503040102020104" pitchFamily="34" charset="0"/>
              </a:rPr>
              <a:t>Reflexione </a:t>
            </a:r>
            <a:r>
              <a:rPr lang="es-MX" dirty="0">
                <a:latin typeface="Euphemia" panose="020B0503040102020104" pitchFamily="34" charset="0"/>
              </a:rPr>
              <a:t>con base en las siguientes preguntas</a:t>
            </a:r>
            <a:r>
              <a:rPr lang="es-MX" dirty="0" smtClean="0">
                <a:latin typeface="Euphemia" panose="020B0503040102020104" pitchFamily="34" charset="0"/>
              </a:rPr>
              <a:t>:</a:t>
            </a:r>
          </a:p>
          <a:p>
            <a:pPr algn="just"/>
            <a:endParaRPr lang="es-MX" dirty="0">
              <a:latin typeface="Euphemia" panose="020B0503040102020104" pitchFamily="34" charset="0"/>
            </a:endParaRPr>
          </a:p>
          <a:p>
            <a:pPr marL="285750" indent="-285750" algn="just">
              <a:buFont typeface="Wingdings 3" panose="05040102010807070707" pitchFamily="18" charset="2"/>
              <a:buChar char=""/>
            </a:pPr>
            <a:r>
              <a:rPr lang="es-MX" dirty="0" smtClean="0">
                <a:latin typeface="Euphemia" panose="020B0503040102020104" pitchFamily="34" charset="0"/>
              </a:rPr>
              <a:t>¿</a:t>
            </a:r>
            <a:r>
              <a:rPr lang="es-MX" dirty="0">
                <a:latin typeface="Euphemia" panose="020B0503040102020104" pitchFamily="34" charset="0"/>
              </a:rPr>
              <a:t>Conoce los gustos, intereses y capacidades de sus alumnos? ¿</a:t>
            </a:r>
            <a:r>
              <a:rPr lang="es-MX" dirty="0" smtClean="0">
                <a:latin typeface="Euphemia" panose="020B0503040102020104" pitchFamily="34" charset="0"/>
              </a:rPr>
              <a:t>Por qué?</a:t>
            </a:r>
          </a:p>
          <a:p>
            <a:pPr marL="285750" indent="-285750" algn="just">
              <a:buFont typeface="Wingdings 3" panose="05040102010807070707" pitchFamily="18" charset="2"/>
              <a:buChar char=""/>
            </a:pPr>
            <a:endParaRPr lang="es-MX" dirty="0">
              <a:latin typeface="Euphemia" panose="020B0503040102020104" pitchFamily="34" charset="0"/>
            </a:endParaRPr>
          </a:p>
          <a:p>
            <a:pPr marL="285750" indent="-285750" algn="just">
              <a:buFont typeface="Wingdings 3" panose="05040102010807070707" pitchFamily="18" charset="2"/>
              <a:buChar char=""/>
            </a:pPr>
            <a:r>
              <a:rPr lang="es-MX" dirty="0" smtClean="0">
                <a:latin typeface="Euphemia" panose="020B0503040102020104" pitchFamily="34" charset="0"/>
              </a:rPr>
              <a:t>¿</a:t>
            </a:r>
            <a:r>
              <a:rPr lang="es-MX" dirty="0">
                <a:latin typeface="Euphemia" panose="020B0503040102020104" pitchFamily="34" charset="0"/>
              </a:rPr>
              <a:t>Retroalimenta las cualidades de sus alumnos para fortalecer su autoestima</a:t>
            </a:r>
            <a:r>
              <a:rPr lang="es-MX" dirty="0" smtClean="0">
                <a:latin typeface="Euphemia" panose="020B0503040102020104" pitchFamily="34" charset="0"/>
              </a:rPr>
              <a:t>?, ¿</a:t>
            </a:r>
            <a:r>
              <a:rPr lang="es-MX" dirty="0">
                <a:latin typeface="Euphemia" panose="020B0503040102020104" pitchFamily="34" charset="0"/>
              </a:rPr>
              <a:t>cómo?</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75060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750"/>
                            </p:stCondLst>
                            <p:childTnLst>
                              <p:par>
                                <p:cTn id="8" presetID="2" presetClass="entr" presetSubtype="9"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750"/>
                            </p:stCondLst>
                            <p:childTnLst>
                              <p:par>
                                <p:cTn id="13" presetID="16" presetClass="entr" presetSubtype="37"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2750"/>
                            </p:stCondLst>
                            <p:childTnLst>
                              <p:par>
                                <p:cTn id="17" presetID="2" presetClass="entr" presetSubtype="6"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42" presetClass="entr" presetSubtype="0" fill="hold" grpId="0" nodeType="after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5250"/>
                            </p:stCondLst>
                            <p:childTnLst>
                              <p:par>
                                <p:cTn id="28" presetID="42" presetClass="entr" presetSubtype="0" fill="hold" grpId="0" nodeType="afterEffect">
                                  <p:stCondLst>
                                    <p:cond delay="50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1000"/>
                                        <p:tgtEl>
                                          <p:spTgt spid="8">
                                            <p:txEl>
                                              <p:pRg st="2" end="2"/>
                                            </p:txEl>
                                          </p:spTgt>
                                        </p:tgtEl>
                                      </p:cBhvr>
                                    </p:animEffect>
                                    <p:anim calcmode="lin" valueType="num">
                                      <p:cBhvr>
                                        <p:cTn id="3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6750"/>
                            </p:stCondLst>
                            <p:childTnLst>
                              <p:par>
                                <p:cTn id="34" presetID="42" presetClass="entr" presetSubtype="0" fill="hold" grpId="0" nodeType="afterEffect">
                                  <p:stCondLst>
                                    <p:cond delay="50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548680"/>
            <a:ext cx="8640960" cy="3416320"/>
          </a:xfrm>
          <a:prstGeom prst="rect">
            <a:avLst/>
          </a:prstGeom>
        </p:spPr>
        <p:txBody>
          <a:bodyPr wrap="square">
            <a:spAutoFit/>
          </a:bodyPr>
          <a:lstStyle/>
          <a:p>
            <a:pPr marL="285750" indent="-285750" algn="just">
              <a:buFont typeface="Wingdings 3" panose="05040102010807070707" pitchFamily="18" charset="2"/>
              <a:buChar char=""/>
            </a:pPr>
            <a:r>
              <a:rPr lang="es-MX" dirty="0">
                <a:latin typeface="Euphemia" panose="020B0503040102020104" pitchFamily="34" charset="0"/>
              </a:rPr>
              <a:t>Para </a:t>
            </a:r>
            <a:r>
              <a:rPr lang="es-MX" dirty="0" smtClean="0">
                <a:latin typeface="Euphemia" panose="020B0503040102020104" pitchFamily="34" charset="0"/>
              </a:rPr>
              <a:t>identificar </a:t>
            </a:r>
            <a:r>
              <a:rPr lang="es-MX" dirty="0">
                <a:latin typeface="Euphemia" panose="020B0503040102020104" pitchFamily="34" charset="0"/>
              </a:rPr>
              <a:t>si sus alumnos tienen una autoestima favorable </a:t>
            </a:r>
            <a:r>
              <a:rPr lang="es-MX" dirty="0" smtClean="0">
                <a:latin typeface="Euphemia" panose="020B0503040102020104" pitchFamily="34" charset="0"/>
              </a:rPr>
              <a:t>considere los </a:t>
            </a:r>
            <a:r>
              <a:rPr lang="es-MX" dirty="0">
                <a:latin typeface="Euphemia" panose="020B0503040102020104" pitchFamily="34" charset="0"/>
              </a:rPr>
              <a:t>siguientes criterios</a:t>
            </a:r>
            <a:r>
              <a:rPr lang="es-MX" dirty="0" smtClean="0">
                <a:latin typeface="Euphemia" panose="020B0503040102020104" pitchFamily="34" charset="0"/>
              </a:rPr>
              <a:t>:</a:t>
            </a:r>
          </a:p>
          <a:p>
            <a:pPr algn="just"/>
            <a:endParaRPr lang="es-MX" dirty="0">
              <a:latin typeface="Euphemia" panose="020B0503040102020104" pitchFamily="34" charset="0"/>
            </a:endParaRPr>
          </a:p>
          <a:p>
            <a:pPr marL="981075" indent="-285750" algn="just">
              <a:buFont typeface="Wingdings" panose="05000000000000000000" pitchFamily="2" charset="2"/>
              <a:buChar char="ü"/>
            </a:pPr>
            <a:r>
              <a:rPr lang="es-MX" dirty="0" smtClean="0">
                <a:latin typeface="Euphemia" panose="020B0503040102020104" pitchFamily="34" charset="0"/>
              </a:rPr>
              <a:t>Toma </a:t>
            </a:r>
            <a:r>
              <a:rPr lang="es-MX" dirty="0">
                <a:latin typeface="Euphemia" panose="020B0503040102020104" pitchFamily="34" charset="0"/>
              </a:rPr>
              <a:t>decisiones con tranquilidad y </a:t>
            </a:r>
            <a:r>
              <a:rPr lang="es-MX" dirty="0" smtClean="0">
                <a:latin typeface="Euphemia" panose="020B0503040102020104" pitchFamily="34" charset="0"/>
              </a:rPr>
              <a:t>confianza</a:t>
            </a:r>
            <a:r>
              <a:rPr lang="es-MX" dirty="0">
                <a:latin typeface="Euphemia" panose="020B0503040102020104" pitchFamily="34" charset="0"/>
              </a:rPr>
              <a:t>.</a:t>
            </a:r>
          </a:p>
          <a:p>
            <a:pPr marL="981075" indent="-285750" algn="just">
              <a:buFont typeface="Wingdings" panose="05000000000000000000" pitchFamily="2" charset="2"/>
              <a:buChar char="ü"/>
            </a:pPr>
            <a:endParaRPr lang="es-MX" dirty="0" smtClean="0">
              <a:latin typeface="Euphemia" panose="020B0503040102020104" pitchFamily="34" charset="0"/>
            </a:endParaRPr>
          </a:p>
          <a:p>
            <a:pPr marL="981075" indent="-285750" algn="just">
              <a:buFont typeface="Wingdings" panose="05000000000000000000" pitchFamily="2" charset="2"/>
              <a:buChar char="ü"/>
            </a:pPr>
            <a:r>
              <a:rPr lang="es-MX" dirty="0" smtClean="0">
                <a:latin typeface="Euphemia" panose="020B0503040102020104" pitchFamily="34" charset="0"/>
              </a:rPr>
              <a:t>Se </a:t>
            </a:r>
            <a:r>
              <a:rPr lang="es-MX" dirty="0">
                <a:latin typeface="Euphemia" panose="020B0503040102020104" pitchFamily="34" charset="0"/>
              </a:rPr>
              <a:t>atreve a decir sí o no de acuerdo con lo que cree más </a:t>
            </a:r>
            <a:r>
              <a:rPr lang="es-MX" dirty="0" smtClean="0">
                <a:latin typeface="Euphemia" panose="020B0503040102020104" pitchFamily="34" charset="0"/>
              </a:rPr>
              <a:t>conveniente y </a:t>
            </a:r>
            <a:r>
              <a:rPr lang="es-MX" dirty="0">
                <a:latin typeface="Euphemia" panose="020B0503040102020104" pitchFamily="34" charset="0"/>
              </a:rPr>
              <a:t>lo expresa con seguridad</a:t>
            </a:r>
            <a:r>
              <a:rPr lang="es-MX" dirty="0" smtClean="0">
                <a:latin typeface="Euphemia" panose="020B0503040102020104" pitchFamily="34" charset="0"/>
              </a:rPr>
              <a:t>.</a:t>
            </a:r>
          </a:p>
          <a:p>
            <a:pPr marL="981075" indent="-285750" algn="just">
              <a:buFont typeface="Wingdings" panose="05000000000000000000" pitchFamily="2" charset="2"/>
              <a:buChar char="ü"/>
            </a:pPr>
            <a:endParaRPr lang="es-MX" dirty="0">
              <a:latin typeface="Euphemia" panose="020B0503040102020104" pitchFamily="34" charset="0"/>
            </a:endParaRPr>
          </a:p>
          <a:p>
            <a:pPr marL="981075" indent="-285750" algn="just">
              <a:buFont typeface="Wingdings" panose="05000000000000000000" pitchFamily="2" charset="2"/>
              <a:buChar char="ü"/>
            </a:pPr>
            <a:r>
              <a:rPr lang="es-MX" dirty="0" smtClean="0">
                <a:latin typeface="Euphemia" panose="020B0503040102020104" pitchFamily="34" charset="0"/>
              </a:rPr>
              <a:t>Es flexible </a:t>
            </a:r>
            <a:r>
              <a:rPr lang="es-MX" dirty="0">
                <a:latin typeface="Euphemia" panose="020B0503040102020104" pitchFamily="34" charset="0"/>
              </a:rPr>
              <a:t>y aprende de sus errores</a:t>
            </a:r>
            <a:r>
              <a:rPr lang="es-MX" dirty="0" smtClean="0">
                <a:latin typeface="Euphemia" panose="020B0503040102020104" pitchFamily="34" charset="0"/>
              </a:rPr>
              <a:t>.</a:t>
            </a:r>
          </a:p>
          <a:p>
            <a:pPr marL="981075" indent="-285750" algn="just">
              <a:buFont typeface="Wingdings" panose="05000000000000000000" pitchFamily="2" charset="2"/>
              <a:buChar char="ü"/>
            </a:pPr>
            <a:endParaRPr lang="es-MX" dirty="0" smtClean="0">
              <a:latin typeface="Euphemia" panose="020B0503040102020104" pitchFamily="34" charset="0"/>
            </a:endParaRPr>
          </a:p>
          <a:p>
            <a:pPr marL="981075" indent="-285750" algn="just">
              <a:buFont typeface="Wingdings" panose="05000000000000000000" pitchFamily="2" charset="2"/>
              <a:buChar char="ü"/>
            </a:pPr>
            <a:r>
              <a:rPr lang="es-MX" dirty="0">
                <a:latin typeface="Euphemia" panose="020B0503040102020104" pitchFamily="34" charset="0"/>
              </a:rPr>
              <a:t>¿Cómo apoya a sus alumnos para superar sus limitaciones y </a:t>
            </a:r>
            <a:r>
              <a:rPr lang="es-MX" dirty="0" smtClean="0">
                <a:latin typeface="Euphemia" panose="020B0503040102020104" pitchFamily="34" charset="0"/>
              </a:rPr>
              <a:t>aprovechar sus </a:t>
            </a:r>
            <a:r>
              <a:rPr lang="es-MX" dirty="0">
                <a:latin typeface="Euphemia" panose="020B0503040102020104" pitchFamily="34" charset="0"/>
              </a:rPr>
              <a:t>áreas de oportunidad?</a:t>
            </a:r>
          </a:p>
        </p:txBody>
      </p:sp>
      <p:sp>
        <p:nvSpPr>
          <p:cNvPr id="5" name="4 Rectángulo"/>
          <p:cNvSpPr/>
          <p:nvPr/>
        </p:nvSpPr>
        <p:spPr>
          <a:xfrm>
            <a:off x="247357" y="4145012"/>
            <a:ext cx="8640960" cy="2308324"/>
          </a:xfrm>
          <a:prstGeom prst="rect">
            <a:avLst/>
          </a:prstGeom>
        </p:spPr>
        <p:txBody>
          <a:bodyPr wrap="square">
            <a:spAutoFit/>
          </a:bodyPr>
          <a:lstStyle/>
          <a:p>
            <a:pPr algn="just"/>
            <a:r>
              <a:rPr lang="es-MX" dirty="0">
                <a:latin typeface="Euphemia" panose="020B0503040102020104" pitchFamily="34" charset="0"/>
              </a:rPr>
              <a:t>Para complementar la actividad den lectura al siguiente texto</a:t>
            </a:r>
            <a:r>
              <a:rPr lang="es-MX" dirty="0" smtClean="0">
                <a:latin typeface="Euphemia" panose="020B0503040102020104" pitchFamily="34" charset="0"/>
              </a:rPr>
              <a:t>.</a:t>
            </a:r>
          </a:p>
          <a:p>
            <a:pPr algn="just"/>
            <a:endParaRPr lang="es-MX" dirty="0">
              <a:latin typeface="Euphemia" panose="020B0503040102020104" pitchFamily="34" charset="0"/>
            </a:endParaRPr>
          </a:p>
          <a:p>
            <a:pPr algn="just"/>
            <a:r>
              <a:rPr lang="es-MX" dirty="0">
                <a:latin typeface="Euphemia" panose="020B0503040102020104" pitchFamily="34" charset="0"/>
              </a:rPr>
              <a:t>Por qué trabajar el tema de “Autoestima. Me conozco y me </a:t>
            </a:r>
            <a:r>
              <a:rPr lang="es-MX" dirty="0" smtClean="0">
                <a:latin typeface="Euphemia" panose="020B0503040102020104" pitchFamily="34" charset="0"/>
              </a:rPr>
              <a:t>quiero como </a:t>
            </a:r>
            <a:r>
              <a:rPr lang="es-MX" dirty="0">
                <a:latin typeface="Euphemia" panose="020B0503040102020104" pitchFamily="34" charset="0"/>
              </a:rPr>
              <a:t>soy</a:t>
            </a:r>
            <a:r>
              <a:rPr lang="es-MX" dirty="0" smtClean="0">
                <a:latin typeface="Euphemia" panose="020B0503040102020104" pitchFamily="34" charset="0"/>
              </a:rPr>
              <a:t>”.</a:t>
            </a:r>
          </a:p>
          <a:p>
            <a:pPr algn="just"/>
            <a:endParaRPr lang="es-MX" dirty="0">
              <a:latin typeface="Euphemia" panose="020B0503040102020104" pitchFamily="34" charset="0"/>
            </a:endParaRPr>
          </a:p>
          <a:p>
            <a:pPr algn="just"/>
            <a:r>
              <a:rPr lang="es-MX" dirty="0">
                <a:latin typeface="Euphemia" panose="020B0503040102020104" pitchFamily="34" charset="0"/>
              </a:rPr>
              <a:t>La autoestima es la percepción valorativa en sentido positivo que </a:t>
            </a:r>
            <a:r>
              <a:rPr lang="es-MX" dirty="0" smtClean="0">
                <a:latin typeface="Euphemia" panose="020B0503040102020104" pitchFamily="34" charset="0"/>
              </a:rPr>
              <a:t>las personas </a:t>
            </a:r>
            <a:r>
              <a:rPr lang="es-MX" dirty="0">
                <a:latin typeface="Euphemia" panose="020B0503040102020104" pitchFamily="34" charset="0"/>
              </a:rPr>
              <a:t>tienen de sí mismas que, aunada a la capacidad para comprender</a:t>
            </a:r>
            <a:r>
              <a:rPr lang="es-MX" dirty="0" smtClean="0">
                <a:latin typeface="Euphemia" panose="020B0503040102020104" pitchFamily="34" charset="0"/>
              </a:rPr>
              <a:t>, adaptarse </a:t>
            </a:r>
            <a:r>
              <a:rPr lang="es-MX" dirty="0">
                <a:latin typeface="Euphemia" panose="020B0503040102020104" pitchFamily="34" charset="0"/>
              </a:rPr>
              <a:t>y responder a situaciones del medio en el que se encuentran</a:t>
            </a:r>
            <a:r>
              <a:rPr lang="es-MX" dirty="0" smtClean="0">
                <a:latin typeface="Euphemia" panose="020B0503040102020104" pitchFamily="34" charset="0"/>
              </a:rPr>
              <a:t>, contribuye </a:t>
            </a:r>
            <a:r>
              <a:rPr lang="es-MX" dirty="0">
                <a:latin typeface="Euphemia" panose="020B0503040102020104" pitchFamily="34" charset="0"/>
              </a:rPr>
              <a:t>a mejorar la calidad de su vida.</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9"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267864"/>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1000"/>
                                        <p:tgtEl>
                                          <p:spTgt spid="4">
                                            <p:txEl>
                                              <p:pRg st="8" end="8"/>
                                            </p:txEl>
                                          </p:spTgt>
                                        </p:tgtEl>
                                      </p:cBhvr>
                                    </p:animEffect>
                                  </p:childTnLst>
                                </p:cTn>
                              </p:par>
                            </p:childTnLst>
                          </p:cTn>
                        </p:par>
                        <p:par>
                          <p:cTn id="24" fill="hold">
                            <p:stCondLst>
                              <p:cond delay="7500"/>
                            </p:stCondLst>
                            <p:childTnLst>
                              <p:par>
                                <p:cTn id="25" presetID="53" presetClass="entr" presetSubtype="528" fill="hold" grpId="0" nodeType="afterEffect">
                                  <p:stCondLst>
                                    <p:cond delay="50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9" dur="750"/>
                                        <p:tgtEl>
                                          <p:spTgt spid="5">
                                            <p:txEl>
                                              <p:pRg st="0" end="0"/>
                                            </p:txEl>
                                          </p:spTgt>
                                        </p:tgtEl>
                                      </p:cBhvr>
                                    </p:animEffect>
                                    <p:anim calcmode="lin" valueType="num">
                                      <p:cBhvr>
                                        <p:cTn id="30" dur="750" fill="hold"/>
                                        <p:tgtEl>
                                          <p:spTgt spid="5">
                                            <p:txEl>
                                              <p:pRg st="0" end="0"/>
                                            </p:txEl>
                                          </p:spTgt>
                                        </p:tgtEl>
                                        <p:attrNameLst>
                                          <p:attrName>ppt_x</p:attrName>
                                        </p:attrNameLst>
                                      </p:cBhvr>
                                      <p:tavLst>
                                        <p:tav tm="0">
                                          <p:val>
                                            <p:fltVal val="0.5"/>
                                          </p:val>
                                        </p:tav>
                                        <p:tav tm="100000">
                                          <p:val>
                                            <p:strVal val="#ppt_x"/>
                                          </p:val>
                                        </p:tav>
                                      </p:tavLst>
                                    </p:anim>
                                    <p:anim calcmode="lin" valueType="num">
                                      <p:cBhvr>
                                        <p:cTn id="31" dur="750" fill="hold"/>
                                        <p:tgtEl>
                                          <p:spTgt spid="5">
                                            <p:txEl>
                                              <p:pRg st="0" end="0"/>
                                            </p:txEl>
                                          </p:spTgt>
                                        </p:tgtEl>
                                        <p:attrNameLst>
                                          <p:attrName>ppt_y</p:attrName>
                                        </p:attrNameLst>
                                      </p:cBhvr>
                                      <p:tavLst>
                                        <p:tav tm="0">
                                          <p:val>
                                            <p:fltVal val="0.5"/>
                                          </p:val>
                                        </p:tav>
                                        <p:tav tm="100000">
                                          <p:val>
                                            <p:strVal val="#ppt_y"/>
                                          </p:val>
                                        </p:tav>
                                      </p:tavLst>
                                    </p:anim>
                                  </p:childTnLst>
                                </p:cTn>
                              </p:par>
                            </p:childTnLst>
                          </p:cTn>
                        </p:par>
                        <p:par>
                          <p:cTn id="32" fill="hold">
                            <p:stCondLst>
                              <p:cond delay="8750"/>
                            </p:stCondLst>
                            <p:childTnLst>
                              <p:par>
                                <p:cTn id="33" presetID="53" presetClass="entr" presetSubtype="528" fill="hold" grpId="0" nodeType="afterEffect">
                                  <p:stCondLst>
                                    <p:cond delay="50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7" dur="750"/>
                                        <p:tgtEl>
                                          <p:spTgt spid="5">
                                            <p:txEl>
                                              <p:pRg st="2" end="2"/>
                                            </p:txEl>
                                          </p:spTgt>
                                        </p:tgtEl>
                                      </p:cBhvr>
                                    </p:animEffect>
                                    <p:anim calcmode="lin" valueType="num">
                                      <p:cBhvr>
                                        <p:cTn id="38" dur="750" fill="hold"/>
                                        <p:tgtEl>
                                          <p:spTgt spid="5">
                                            <p:txEl>
                                              <p:pRg st="2" end="2"/>
                                            </p:txEl>
                                          </p:spTgt>
                                        </p:tgtEl>
                                        <p:attrNameLst>
                                          <p:attrName>ppt_x</p:attrName>
                                        </p:attrNameLst>
                                      </p:cBhvr>
                                      <p:tavLst>
                                        <p:tav tm="0">
                                          <p:val>
                                            <p:fltVal val="0.5"/>
                                          </p:val>
                                        </p:tav>
                                        <p:tav tm="100000">
                                          <p:val>
                                            <p:strVal val="#ppt_x"/>
                                          </p:val>
                                        </p:tav>
                                      </p:tavLst>
                                    </p:anim>
                                    <p:anim calcmode="lin" valueType="num">
                                      <p:cBhvr>
                                        <p:cTn id="39" dur="750" fill="hold"/>
                                        <p:tgtEl>
                                          <p:spTgt spid="5">
                                            <p:txEl>
                                              <p:pRg st="2" end="2"/>
                                            </p:txEl>
                                          </p:spTgt>
                                        </p:tgtEl>
                                        <p:attrNameLst>
                                          <p:attrName>ppt_y</p:attrName>
                                        </p:attrNameLst>
                                      </p:cBhvr>
                                      <p:tavLst>
                                        <p:tav tm="0">
                                          <p:val>
                                            <p:fltVal val="0.5"/>
                                          </p:val>
                                        </p:tav>
                                        <p:tav tm="100000">
                                          <p:val>
                                            <p:strVal val="#ppt_y"/>
                                          </p:val>
                                        </p:tav>
                                      </p:tavLst>
                                    </p:anim>
                                  </p:childTnLst>
                                </p:cTn>
                              </p:par>
                            </p:childTnLst>
                          </p:cTn>
                        </p:par>
                        <p:par>
                          <p:cTn id="40" fill="hold">
                            <p:stCondLst>
                              <p:cond delay="10000"/>
                            </p:stCondLst>
                            <p:childTnLst>
                              <p:par>
                                <p:cTn id="41" presetID="53" presetClass="entr" presetSubtype="528" fill="hold" grpId="0" nodeType="afterEffect">
                                  <p:stCondLst>
                                    <p:cond delay="50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p:cTn id="43" dur="750" fill="hold"/>
                                        <p:tgtEl>
                                          <p:spTgt spid="5">
                                            <p:txEl>
                                              <p:pRg st="4" end="4"/>
                                            </p:txEl>
                                          </p:spTgt>
                                        </p:tgtEl>
                                        <p:attrNameLst>
                                          <p:attrName>ppt_w</p:attrName>
                                        </p:attrNameLst>
                                      </p:cBhvr>
                                      <p:tavLst>
                                        <p:tav tm="0">
                                          <p:val>
                                            <p:fltVal val="0"/>
                                          </p:val>
                                        </p:tav>
                                        <p:tav tm="100000">
                                          <p:val>
                                            <p:strVal val="#ppt_w"/>
                                          </p:val>
                                        </p:tav>
                                      </p:tavLst>
                                    </p:anim>
                                    <p:anim calcmode="lin" valueType="num">
                                      <p:cBhvr>
                                        <p:cTn id="44" dur="75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5" dur="750"/>
                                        <p:tgtEl>
                                          <p:spTgt spid="5">
                                            <p:txEl>
                                              <p:pRg st="4" end="4"/>
                                            </p:txEl>
                                          </p:spTgt>
                                        </p:tgtEl>
                                      </p:cBhvr>
                                    </p:animEffect>
                                    <p:anim calcmode="lin" valueType="num">
                                      <p:cBhvr>
                                        <p:cTn id="46" dur="750" fill="hold"/>
                                        <p:tgtEl>
                                          <p:spTgt spid="5">
                                            <p:txEl>
                                              <p:pRg st="4" end="4"/>
                                            </p:txEl>
                                          </p:spTgt>
                                        </p:tgtEl>
                                        <p:attrNameLst>
                                          <p:attrName>ppt_x</p:attrName>
                                        </p:attrNameLst>
                                      </p:cBhvr>
                                      <p:tavLst>
                                        <p:tav tm="0">
                                          <p:val>
                                            <p:fltVal val="0.5"/>
                                          </p:val>
                                        </p:tav>
                                        <p:tav tm="100000">
                                          <p:val>
                                            <p:strVal val="#ppt_x"/>
                                          </p:val>
                                        </p:tav>
                                      </p:tavLst>
                                    </p:anim>
                                    <p:anim calcmode="lin" valueType="num">
                                      <p:cBhvr>
                                        <p:cTn id="47" dur="750" fill="hold"/>
                                        <p:tgtEl>
                                          <p:spTgt spid="5">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421773"/>
            <a:ext cx="8712968" cy="3139321"/>
          </a:xfrm>
          <a:prstGeom prst="rect">
            <a:avLst/>
          </a:prstGeom>
        </p:spPr>
        <p:txBody>
          <a:bodyPr wrap="square">
            <a:spAutoFit/>
          </a:bodyPr>
          <a:lstStyle/>
          <a:p>
            <a:pPr algn="just"/>
            <a:r>
              <a:rPr lang="es-MX" dirty="0">
                <a:latin typeface="Euphemia" panose="020B0503040102020104" pitchFamily="34" charset="0"/>
              </a:rPr>
              <a:t>En este sentido, trabajar en la autoestima de niñas y niños es </a:t>
            </a:r>
            <a:r>
              <a:rPr lang="es-MX" dirty="0" smtClean="0">
                <a:latin typeface="Euphemia" panose="020B0503040102020104" pitchFamily="34" charset="0"/>
              </a:rPr>
              <a:t>importante porque </a:t>
            </a:r>
            <a:r>
              <a:rPr lang="es-MX" dirty="0">
                <a:latin typeface="Euphemia" panose="020B0503040102020104" pitchFamily="34" charset="0"/>
              </a:rPr>
              <a:t>motiva en ellos el conocimiento y cuidado de su persona</a:t>
            </a:r>
            <a:r>
              <a:rPr lang="es-MX" dirty="0" smtClean="0">
                <a:latin typeface="Euphemia" panose="020B0503040102020104" pitchFamily="34" charset="0"/>
              </a:rPr>
              <a:t>, además </a:t>
            </a:r>
            <a:r>
              <a:rPr lang="es-MX" dirty="0">
                <a:latin typeface="Euphemia" panose="020B0503040102020104" pitchFamily="34" charset="0"/>
              </a:rPr>
              <a:t>de que </a:t>
            </a:r>
            <a:r>
              <a:rPr lang="es-MX" dirty="0" smtClean="0">
                <a:latin typeface="Euphemia" panose="020B0503040102020104" pitchFamily="34" charset="0"/>
              </a:rPr>
              <a:t>beneficia </a:t>
            </a:r>
            <a:r>
              <a:rPr lang="es-MX" dirty="0">
                <a:latin typeface="Euphemia" panose="020B0503040102020104" pitchFamily="34" charset="0"/>
              </a:rPr>
              <a:t>la expresión </a:t>
            </a:r>
            <a:r>
              <a:rPr lang="es-MX" dirty="0" smtClean="0">
                <a:latin typeface="Euphemia" panose="020B0503040102020104" pitchFamily="34" charset="0"/>
              </a:rPr>
              <a:t>firme </a:t>
            </a:r>
            <a:r>
              <a:rPr lang="es-MX" dirty="0">
                <a:latin typeface="Euphemia" panose="020B0503040102020104" pitchFamily="34" charset="0"/>
              </a:rPr>
              <a:t>de sus emociones, </a:t>
            </a:r>
            <a:r>
              <a:rPr lang="es-MX" dirty="0" smtClean="0">
                <a:latin typeface="Euphemia" panose="020B0503040102020104" pitchFamily="34" charset="0"/>
              </a:rPr>
              <a:t>la defensa </a:t>
            </a:r>
            <a:r>
              <a:rPr lang="es-MX" dirty="0">
                <a:latin typeface="Euphemia" panose="020B0503040102020104" pitchFamily="34" charset="0"/>
              </a:rPr>
              <a:t>de sus derechos y el cumplimiento de sus </a:t>
            </a:r>
            <a:r>
              <a:rPr lang="es-MX" dirty="0" smtClean="0">
                <a:latin typeface="Euphemia" panose="020B0503040102020104" pitchFamily="34" charset="0"/>
              </a:rPr>
              <a:t>responsabilidades. Esto </a:t>
            </a:r>
            <a:r>
              <a:rPr lang="es-MX" dirty="0">
                <a:latin typeface="Euphemia" panose="020B0503040102020104" pitchFamily="34" charset="0"/>
              </a:rPr>
              <a:t>les permite reconocerse como seres valiosos, únicos e irrepetibles</a:t>
            </a:r>
            <a:r>
              <a:rPr lang="es-MX" dirty="0" smtClean="0">
                <a:latin typeface="Euphemia" panose="020B0503040102020104" pitchFamily="34" charset="0"/>
              </a:rPr>
              <a:t>, que </a:t>
            </a:r>
            <a:r>
              <a:rPr lang="es-MX" dirty="0">
                <a:latin typeface="Euphemia" panose="020B0503040102020104" pitchFamily="34" charset="0"/>
              </a:rPr>
              <a:t>merecen el respeto de quienes los rodean, y de este modo </a:t>
            </a:r>
            <a:r>
              <a:rPr lang="es-MX" dirty="0" smtClean="0">
                <a:latin typeface="Euphemia" panose="020B0503040102020104" pitchFamily="34" charset="0"/>
              </a:rPr>
              <a:t>tomar decisiones </a:t>
            </a:r>
            <a:r>
              <a:rPr lang="es-MX" dirty="0">
                <a:latin typeface="Euphemia" panose="020B0503040102020104" pitchFamily="34" charset="0"/>
              </a:rPr>
              <a:t>responsables sin atentar contra su integridad personal ni </a:t>
            </a:r>
            <a:r>
              <a:rPr lang="es-MX" dirty="0" smtClean="0">
                <a:latin typeface="Euphemia" panose="020B0503040102020104" pitchFamily="34" charset="0"/>
              </a:rPr>
              <a:t>la de </a:t>
            </a:r>
            <a:r>
              <a:rPr lang="es-MX" dirty="0">
                <a:latin typeface="Euphemia" panose="020B0503040102020104" pitchFamily="34" charset="0"/>
              </a:rPr>
              <a:t>los demás</a:t>
            </a:r>
            <a:r>
              <a:rPr lang="es-MX" dirty="0" smtClean="0">
                <a:latin typeface="Euphemia" panose="020B0503040102020104" pitchFamily="34" charset="0"/>
              </a:rPr>
              <a:t>.</a:t>
            </a:r>
          </a:p>
          <a:p>
            <a:pPr algn="just"/>
            <a:endParaRPr lang="es-MX" dirty="0">
              <a:latin typeface="Euphemia" panose="020B0503040102020104" pitchFamily="34" charset="0"/>
            </a:endParaRPr>
          </a:p>
          <a:p>
            <a:pPr algn="just"/>
            <a:r>
              <a:rPr lang="es-MX" dirty="0">
                <a:latin typeface="Euphemia" panose="020B0503040102020104" pitchFamily="34" charset="0"/>
              </a:rPr>
              <a:t>La escuela y la familia tienen un papel relevante en la formación de </a:t>
            </a:r>
            <a:r>
              <a:rPr lang="es-MX" dirty="0" smtClean="0">
                <a:latin typeface="Euphemia" panose="020B0503040102020104" pitchFamily="34" charset="0"/>
              </a:rPr>
              <a:t>la autoestima </a:t>
            </a:r>
            <a:r>
              <a:rPr lang="es-MX" dirty="0">
                <a:latin typeface="Euphemia" panose="020B0503040102020104" pitchFamily="34" charset="0"/>
              </a:rPr>
              <a:t>de los alumnos. Desde su práctica, el docente puede </a:t>
            </a:r>
            <a:r>
              <a:rPr lang="es-MX" dirty="0" smtClean="0">
                <a:latin typeface="Euphemia" panose="020B0503040102020104" pitchFamily="34" charset="0"/>
              </a:rPr>
              <a:t>contribuir a </a:t>
            </a:r>
            <a:r>
              <a:rPr lang="es-MX" dirty="0">
                <a:latin typeface="Euphemia" panose="020B0503040102020104" pitchFamily="34" charset="0"/>
              </a:rPr>
              <a:t>ese fortalecimiento cuando:</a:t>
            </a:r>
          </a:p>
        </p:txBody>
      </p:sp>
      <p:sp>
        <p:nvSpPr>
          <p:cNvPr id="5" name="4 Rectángulo"/>
          <p:cNvSpPr/>
          <p:nvPr/>
        </p:nvSpPr>
        <p:spPr>
          <a:xfrm>
            <a:off x="251520" y="3475597"/>
            <a:ext cx="8712968" cy="2977739"/>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a:latin typeface="Euphemia" panose="020B0503040102020104" pitchFamily="34" charset="0"/>
              </a:rPr>
              <a:t>Llama a cada alumno por su nombre</a:t>
            </a:r>
            <a:r>
              <a:rPr lang="es-MX" dirty="0" smtClean="0">
                <a:latin typeface="Euphemia" panose="020B0503040102020104" pitchFamily="34" charset="0"/>
              </a:rPr>
              <a:t>.</a:t>
            </a:r>
            <a:endParaRPr lang="es-MX" dirty="0">
              <a:latin typeface="Euphemia" panose="020B0503040102020104" pitchFamily="34" charset="0"/>
            </a:endParaRP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Hace </a:t>
            </a:r>
            <a:r>
              <a:rPr lang="es-MX" dirty="0">
                <a:latin typeface="Euphemia" panose="020B0503040102020104" pitchFamily="34" charset="0"/>
              </a:rPr>
              <a:t>contacto visual con el estudiante</a:t>
            </a:r>
            <a:r>
              <a:rPr lang="es-MX" dirty="0" smtClean="0">
                <a:latin typeface="Euphemia" panose="020B0503040102020104" pitchFamily="34" charset="0"/>
              </a:rPr>
              <a:t>.</a:t>
            </a:r>
            <a:endParaRPr lang="es-MX" dirty="0">
              <a:latin typeface="Euphemia" panose="020B0503040102020104" pitchFamily="34" charset="0"/>
            </a:endParaRP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Reconoce </a:t>
            </a:r>
            <a:r>
              <a:rPr lang="es-MX" dirty="0">
                <a:latin typeface="Euphemia" panose="020B0503040102020104" pitchFamily="34" charset="0"/>
              </a:rPr>
              <a:t>lo que ha hecho correctamente</a:t>
            </a:r>
            <a:r>
              <a:rPr lang="es-MX" dirty="0" smtClean="0">
                <a:latin typeface="Euphemia" panose="020B0503040102020104" pitchFamily="34" charset="0"/>
              </a:rPr>
              <a:t>.</a:t>
            </a:r>
            <a:endParaRPr lang="es-MX" dirty="0">
              <a:latin typeface="Euphemia" panose="020B0503040102020104" pitchFamily="34" charset="0"/>
            </a:endParaRP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Lo </a:t>
            </a:r>
            <a:r>
              <a:rPr lang="es-MX" dirty="0">
                <a:latin typeface="Euphemia" panose="020B0503040102020104" pitchFamily="34" charset="0"/>
              </a:rPr>
              <a:t>acompaña en la valoración tanto de sus virtudes como de sus </a:t>
            </a:r>
            <a:r>
              <a:rPr lang="es-MX" dirty="0" smtClean="0">
                <a:latin typeface="Euphemia" panose="020B0503040102020104" pitchFamily="34" charset="0"/>
              </a:rPr>
              <a:t>limitaciones o </a:t>
            </a:r>
            <a:r>
              <a:rPr lang="es-MX" dirty="0">
                <a:latin typeface="Euphemia" panose="020B0503040102020104" pitchFamily="34" charset="0"/>
              </a:rPr>
              <a:t>potencialidades</a:t>
            </a:r>
            <a:r>
              <a:rPr lang="es-MX" dirty="0" smtClean="0">
                <a:latin typeface="Euphemia" panose="020B0503040102020104" pitchFamily="34" charset="0"/>
              </a:rPr>
              <a:t>.</a:t>
            </a:r>
            <a:endParaRPr lang="es-MX" dirty="0">
              <a:latin typeface="Euphemia" panose="020B0503040102020104" pitchFamily="34" charset="0"/>
            </a:endParaRP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Conoce </a:t>
            </a:r>
            <a:r>
              <a:rPr lang="es-MX" dirty="0">
                <a:latin typeface="Euphemia" panose="020B0503040102020104" pitchFamily="34" charset="0"/>
              </a:rPr>
              <a:t>y promueve sus talentos, capacidades y habilidades</a:t>
            </a:r>
            <a:r>
              <a:rPr lang="es-MX" dirty="0" smtClean="0">
                <a:latin typeface="Euphemia" panose="020B0503040102020104" pitchFamily="34" charset="0"/>
              </a:rPr>
              <a:t>.</a:t>
            </a:r>
            <a:endParaRPr lang="es-MX" dirty="0">
              <a:latin typeface="Euphemia" panose="020B0503040102020104" pitchFamily="34" charset="0"/>
            </a:endParaRP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Lo </a:t>
            </a:r>
            <a:r>
              <a:rPr lang="es-MX" dirty="0">
                <a:latin typeface="Euphemia" panose="020B0503040102020104" pitchFamily="34" charset="0"/>
              </a:rPr>
              <a:t>escucha atentamente sin juzgarlo</a:t>
            </a:r>
            <a:r>
              <a:rPr lang="es-MX" dirty="0" smtClean="0">
                <a:latin typeface="Euphemia" panose="020B0503040102020104" pitchFamily="34" charset="0"/>
              </a:rPr>
              <a:t>.</a:t>
            </a:r>
            <a:endParaRPr lang="es-MX" dirty="0">
              <a:latin typeface="Euphemia" panose="020B05030401020201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69407"/>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63405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anim calcmode="lin" valueType="num">
                                      <p:cBhvr>
                                        <p:cTn id="14"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 presetClass="entr" presetSubtype="8" fill="hold" grpId="0" nodeType="afterEffect">
                                  <p:stCondLst>
                                    <p:cond delay="125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2" presetClass="entr" presetSubtype="8" fill="hold" grpId="0" nodeType="afterEffect">
                                  <p:stCondLst>
                                    <p:cond delay="125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5"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8000"/>
                            </p:stCondLst>
                            <p:childTnLst>
                              <p:par>
                                <p:cTn id="27" presetID="2" presetClass="entr" presetSubtype="8" fill="hold" grpId="0" nodeType="afterEffect">
                                  <p:stCondLst>
                                    <p:cond delay="125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10000"/>
                            </p:stCondLst>
                            <p:childTnLst>
                              <p:par>
                                <p:cTn id="32" presetID="2" presetClass="entr" presetSubtype="8" fill="hold" grpId="0" nodeType="afterEffect">
                                  <p:stCondLst>
                                    <p:cond delay="125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12000"/>
                            </p:stCondLst>
                            <p:childTnLst>
                              <p:par>
                                <p:cTn id="37" presetID="2" presetClass="entr" presetSubtype="8" fill="hold" grpId="0" nodeType="afterEffect">
                                  <p:stCondLst>
                                    <p:cond delay="125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0"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14000"/>
                            </p:stCondLst>
                            <p:childTnLst>
                              <p:par>
                                <p:cTn id="42" presetID="2" presetClass="entr" presetSubtype="8" fill="hold" grpId="0" nodeType="afterEffect">
                                  <p:stCondLst>
                                    <p:cond delay="1250"/>
                                  </p:stCondLst>
                                  <p:childTnLst>
                                    <p:set>
                                      <p:cBhvr>
                                        <p:cTn id="43" dur="1" fill="hold">
                                          <p:stCondLst>
                                            <p:cond delay="0"/>
                                          </p:stCondLst>
                                        </p:cTn>
                                        <p:tgtEl>
                                          <p:spTgt spid="5">
                                            <p:txEl>
                                              <p:pRg st="5" end="5"/>
                                            </p:txEl>
                                          </p:spTgt>
                                        </p:tgtEl>
                                        <p:attrNameLst>
                                          <p:attrName>style.visibility</p:attrName>
                                        </p:attrNameLst>
                                      </p:cBhvr>
                                      <p:to>
                                        <p:strVal val="visible"/>
                                      </p:to>
                                    </p:set>
                                    <p:anim calcmode="lin" valueType="num">
                                      <p:cBhvr additive="base">
                                        <p:cTn id="44" dur="75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92080"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3653312" y="2780928"/>
            <a:ext cx="522611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15516" y="332656"/>
            <a:ext cx="8712968" cy="2585323"/>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Busca </a:t>
            </a:r>
            <a:r>
              <a:rPr lang="es-MX" dirty="0">
                <a:latin typeface="Euphemia" panose="020B0503040102020104" pitchFamily="34" charset="0"/>
              </a:rPr>
              <a:t>en su compañía soluciones a las </a:t>
            </a:r>
            <a:r>
              <a:rPr lang="es-MX" dirty="0" smtClean="0">
                <a:latin typeface="Euphemia" panose="020B0503040102020104" pitchFamily="34" charset="0"/>
              </a:rPr>
              <a:t>dificultades </a:t>
            </a:r>
            <a:r>
              <a:rPr lang="es-MX" dirty="0">
                <a:latin typeface="Euphemia" panose="020B0503040102020104" pitchFamily="34" charset="0"/>
              </a:rPr>
              <a:t>que se le presentan.</a:t>
            </a: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Retroalimenta </a:t>
            </a:r>
            <a:r>
              <a:rPr lang="es-MX" dirty="0">
                <a:latin typeface="Euphemia" panose="020B0503040102020104" pitchFamily="34" charset="0"/>
              </a:rPr>
              <a:t>su trabajo diario en clase.</a:t>
            </a:r>
          </a:p>
          <a:p>
            <a:pPr marL="285750" indent="-285750" algn="just">
              <a:lnSpc>
                <a:spcPct val="150000"/>
              </a:lnSpc>
              <a:buFont typeface="Wingdings" panose="05000000000000000000" pitchFamily="2" charset="2"/>
              <a:buChar char="ü"/>
            </a:pPr>
            <a:r>
              <a:rPr lang="es-MX" dirty="0" smtClean="0">
                <a:latin typeface="Euphemia" panose="020B0503040102020104" pitchFamily="34" charset="0"/>
              </a:rPr>
              <a:t>Evita </a:t>
            </a:r>
            <a:r>
              <a:rPr lang="es-MX" dirty="0">
                <a:latin typeface="Euphemia" panose="020B0503040102020104" pitchFamily="34" charset="0"/>
              </a:rPr>
              <a:t>juzgarlo o etiquetarlo</a:t>
            </a:r>
            <a:r>
              <a:rPr lang="es-MX" dirty="0" smtClean="0">
                <a:latin typeface="Euphemia" panose="020B0503040102020104" pitchFamily="34" charset="0"/>
              </a:rPr>
              <a:t>.</a:t>
            </a:r>
          </a:p>
          <a:p>
            <a:pPr marL="285750" indent="-285750" algn="just">
              <a:lnSpc>
                <a:spcPct val="150000"/>
              </a:lnSpc>
              <a:buFont typeface="Wingdings" panose="05000000000000000000" pitchFamily="2" charset="2"/>
              <a:buChar char="ü"/>
            </a:pPr>
            <a:endParaRPr lang="es-MX" dirty="0">
              <a:latin typeface="Euphemia" panose="020B0503040102020104" pitchFamily="34" charset="0"/>
            </a:endParaRPr>
          </a:p>
          <a:p>
            <a:pPr algn="just"/>
            <a:r>
              <a:rPr lang="es-MX" dirty="0">
                <a:latin typeface="Euphemia" panose="020B0503040102020104" pitchFamily="34" charset="0"/>
              </a:rPr>
              <a:t>Durante el trabajo escolar, considere que para los alumnos el </a:t>
            </a:r>
            <a:r>
              <a:rPr lang="es-MX" dirty="0" smtClean="0">
                <a:latin typeface="Euphemia" panose="020B0503040102020104" pitchFamily="34" charset="0"/>
              </a:rPr>
              <a:t>esfuerzo de </a:t>
            </a:r>
            <a:r>
              <a:rPr lang="es-MX" dirty="0">
                <a:latin typeface="Euphemia" panose="020B0503040102020104" pitchFamily="34" charset="0"/>
              </a:rPr>
              <a:t>sus logros frente al grupo les permite sentirse especiales y únicos</a:t>
            </a:r>
            <a:r>
              <a:rPr lang="es-MX" dirty="0" smtClean="0">
                <a:latin typeface="Euphemia" panose="020B0503040102020104" pitchFamily="34" charset="0"/>
              </a:rPr>
              <a:t>, y </a:t>
            </a:r>
            <a:r>
              <a:rPr lang="es-MX" dirty="0">
                <a:latin typeface="Euphemia" panose="020B0503040102020104" pitchFamily="34" charset="0"/>
              </a:rPr>
              <a:t>los perciben como éxitos personales.</a:t>
            </a: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84807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500"/>
                            </p:stCondLst>
                            <p:childTnLst>
                              <p:par>
                                <p:cTn id="9" presetID="8" presetClass="entr" presetSubtype="16" fill="hold"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6" name="5 Rectángulo redondeado"/>
          <p:cNvSpPr/>
          <p:nvPr/>
        </p:nvSpPr>
        <p:spPr>
          <a:xfrm>
            <a:off x="1403648" y="408432"/>
            <a:ext cx="4824536" cy="49652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Euphemia" panose="020B0503040102020104" pitchFamily="34" charset="0"/>
              </a:rPr>
              <a:t>CON LOS PADRES DE FAMILIA</a:t>
            </a:r>
            <a:endParaRPr lang="es-MX" sz="2400" b="1" dirty="0">
              <a:latin typeface="Euphemia" panose="020B0503040102020104" pitchFamily="34" charset="0"/>
            </a:endParaRPr>
          </a:p>
        </p:txBody>
      </p:sp>
      <p:sp>
        <p:nvSpPr>
          <p:cNvPr id="7" name="6 Rectángulo"/>
          <p:cNvSpPr/>
          <p:nvPr/>
        </p:nvSpPr>
        <p:spPr>
          <a:xfrm>
            <a:off x="251520" y="985078"/>
            <a:ext cx="8640960" cy="2862323"/>
          </a:xfrm>
          <a:prstGeom prst="rect">
            <a:avLst/>
          </a:prstGeom>
        </p:spPr>
        <p:txBody>
          <a:bodyPr wrap="square">
            <a:spAutoFit/>
          </a:bodyPr>
          <a:lstStyle/>
          <a:p>
            <a:pPr algn="just"/>
            <a:r>
              <a:rPr lang="es-MX" dirty="0">
                <a:latin typeface="Euphemia" panose="020B0503040102020104" pitchFamily="34" charset="0"/>
              </a:rPr>
              <a:t>El día </a:t>
            </a:r>
            <a:r>
              <a:rPr lang="es-MX" dirty="0" smtClean="0">
                <a:latin typeface="Euphemia" panose="020B0503040102020104" pitchFamily="34" charset="0"/>
              </a:rPr>
              <a:t>03 </a:t>
            </a:r>
            <a:r>
              <a:rPr lang="es-MX" dirty="0">
                <a:latin typeface="Euphemia" panose="020B0503040102020104" pitchFamily="34" charset="0"/>
              </a:rPr>
              <a:t>de </a:t>
            </a:r>
            <a:r>
              <a:rPr lang="es-MX" dirty="0" smtClean="0">
                <a:latin typeface="Euphemia" panose="020B0503040102020104" pitchFamily="34" charset="0"/>
              </a:rPr>
              <a:t>diciembre </a:t>
            </a:r>
            <a:r>
              <a:rPr lang="es-MX" dirty="0">
                <a:latin typeface="Euphemia" panose="020B0503040102020104" pitchFamily="34" charset="0"/>
              </a:rPr>
              <a:t>el director de la escuela convoca a los padres </a:t>
            </a:r>
            <a:r>
              <a:rPr lang="es-MX" dirty="0" smtClean="0">
                <a:latin typeface="Euphemia" panose="020B0503040102020104" pitchFamily="34" charset="0"/>
              </a:rPr>
              <a:t>de familia </a:t>
            </a:r>
            <a:r>
              <a:rPr lang="es-MX" dirty="0">
                <a:latin typeface="Euphemia" panose="020B0503040102020104" pitchFamily="34" charset="0"/>
              </a:rPr>
              <a:t>para explicarles que durante el presente mes se trabaja </a:t>
            </a:r>
            <a:r>
              <a:rPr lang="es-MX" dirty="0" smtClean="0">
                <a:latin typeface="Euphemia" panose="020B0503040102020104" pitchFamily="34" charset="0"/>
              </a:rPr>
              <a:t>con el </a:t>
            </a:r>
            <a:r>
              <a:rPr lang="es-MX" dirty="0">
                <a:latin typeface="Euphemia" panose="020B0503040102020104" pitchFamily="34" charset="0"/>
              </a:rPr>
              <a:t>tema de la autoestima. Desarrolla con ellos la actividad descrita en </a:t>
            </a:r>
            <a:r>
              <a:rPr lang="es-MX" dirty="0" smtClean="0">
                <a:latin typeface="Euphemia" panose="020B0503040102020104" pitchFamily="34" charset="0"/>
              </a:rPr>
              <a:t>el apartado </a:t>
            </a:r>
            <a:r>
              <a:rPr lang="es-MX" dirty="0">
                <a:latin typeface="Euphemia" panose="020B0503040102020104" pitchFamily="34" charset="0"/>
              </a:rPr>
              <a:t>“Entre maestros”.</a:t>
            </a:r>
          </a:p>
          <a:p>
            <a:pPr algn="just"/>
            <a:endParaRPr lang="es-MX" dirty="0" smtClean="0">
              <a:latin typeface="Euphemia" panose="020B0503040102020104" pitchFamily="34" charset="0"/>
            </a:endParaRPr>
          </a:p>
          <a:p>
            <a:pPr algn="just"/>
            <a:r>
              <a:rPr lang="es-MX" dirty="0" smtClean="0">
                <a:latin typeface="Euphemia" panose="020B0503040102020104" pitchFamily="34" charset="0"/>
              </a:rPr>
              <a:t>A </a:t>
            </a:r>
            <a:r>
              <a:rPr lang="es-MX" dirty="0">
                <a:latin typeface="Euphemia" panose="020B0503040102020104" pitchFamily="34" charset="0"/>
              </a:rPr>
              <a:t>partir de reconocer sus fortalezas y áreas de oportunidad, </a:t>
            </a:r>
            <a:r>
              <a:rPr lang="es-MX" dirty="0" smtClean="0">
                <a:latin typeface="Euphemia" panose="020B0503040102020104" pitchFamily="34" charset="0"/>
              </a:rPr>
              <a:t>identifican </a:t>
            </a:r>
            <a:r>
              <a:rPr lang="es-MX" dirty="0">
                <a:latin typeface="Euphemia" panose="020B0503040102020104" pitchFamily="34" charset="0"/>
              </a:rPr>
              <a:t>las cualidades, gustos y capacidades de sus hijos, que </a:t>
            </a:r>
            <a:r>
              <a:rPr lang="es-MX" dirty="0" smtClean="0">
                <a:latin typeface="Euphemia" panose="020B0503040102020104" pitchFamily="34" charset="0"/>
              </a:rPr>
              <a:t>plasmarán en </a:t>
            </a:r>
            <a:r>
              <a:rPr lang="es-MX" dirty="0">
                <a:latin typeface="Euphemia" panose="020B0503040102020104" pitchFamily="34" charset="0"/>
              </a:rPr>
              <a:t>un collage familiar. Los padres entregan este ejercicio al </a:t>
            </a:r>
            <a:r>
              <a:rPr lang="es-MX" dirty="0" smtClean="0">
                <a:latin typeface="Euphemia" panose="020B0503040102020104" pitchFamily="34" charset="0"/>
              </a:rPr>
              <a:t>maestro tutor </a:t>
            </a:r>
            <a:r>
              <a:rPr lang="es-MX" dirty="0">
                <a:latin typeface="Euphemia" panose="020B0503040102020104" pitchFamily="34" charset="0"/>
              </a:rPr>
              <a:t>del grupo en que se encuentra su hijo el día </a:t>
            </a:r>
            <a:r>
              <a:rPr lang="es-MX" dirty="0" smtClean="0">
                <a:latin typeface="Euphemia" panose="020B0503040102020104" pitchFamily="34" charset="0"/>
              </a:rPr>
              <a:t>15 </a:t>
            </a:r>
            <a:r>
              <a:rPr lang="es-MX" dirty="0">
                <a:latin typeface="Euphemia" panose="020B0503040102020104" pitchFamily="34" charset="0"/>
              </a:rPr>
              <a:t>de </a:t>
            </a:r>
            <a:r>
              <a:rPr lang="es-MX" dirty="0" smtClean="0">
                <a:latin typeface="Euphemia" panose="020B0503040102020104" pitchFamily="34" charset="0"/>
              </a:rPr>
              <a:t>diciembre para que </a:t>
            </a:r>
            <a:r>
              <a:rPr lang="es-MX" dirty="0">
                <a:latin typeface="Euphemia" panose="020B0503040102020104" pitchFamily="34" charset="0"/>
              </a:rPr>
              <a:t>sean seleccionados algunos de éstos y exhibidos en el espacio </a:t>
            </a:r>
            <a:r>
              <a:rPr lang="es-MX" dirty="0" smtClean="0">
                <a:latin typeface="Euphemia" panose="020B0503040102020104" pitchFamily="34" charset="0"/>
              </a:rPr>
              <a:t>La voz </a:t>
            </a:r>
            <a:r>
              <a:rPr lang="es-MX" dirty="0">
                <a:latin typeface="Euphemia" panose="020B0503040102020104" pitchFamily="34" charset="0"/>
              </a:rPr>
              <a:t>de los padres del periódico mural.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37648"/>
            <a:ext cx="5112568" cy="241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3"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75088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4" presetClass="entr" presetSubtype="10" fill="hold" grpId="0" nodeType="afterEffect">
                                  <p:stCondLst>
                                    <p:cond delay="75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1500"/>
                                        <p:tgtEl>
                                          <p:spTgt spid="7">
                                            <p:txEl>
                                              <p:pRg st="0" end="0"/>
                                            </p:txEl>
                                          </p:spTgt>
                                        </p:tgtEl>
                                      </p:cBhvr>
                                    </p:animEffect>
                                  </p:childTnLst>
                                </p:cTn>
                              </p:par>
                            </p:childTnLst>
                          </p:cTn>
                        </p:par>
                        <p:par>
                          <p:cTn id="11" fill="hold">
                            <p:stCondLst>
                              <p:cond delay="2750"/>
                            </p:stCondLst>
                            <p:childTnLst>
                              <p:par>
                                <p:cTn id="12" presetID="14" presetClass="entr" presetSubtype="10" fill="hold" grpId="0" nodeType="afterEffect">
                                  <p:stCondLst>
                                    <p:cond delay="75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4" dur="1500"/>
                                        <p:tgtEl>
                                          <p:spTgt spid="7">
                                            <p:txEl>
                                              <p:pRg st="2" end="2"/>
                                            </p:txEl>
                                          </p:spTgt>
                                        </p:tgtEl>
                                      </p:cBhvr>
                                    </p:animEffect>
                                  </p:childTnLst>
                                </p:cTn>
                              </p:par>
                            </p:childTnLst>
                          </p:cTn>
                        </p:par>
                        <p:par>
                          <p:cTn id="15" fill="hold">
                            <p:stCondLst>
                              <p:cond delay="5000"/>
                            </p:stCondLst>
                            <p:childTnLst>
                              <p:par>
                                <p:cTn id="16" presetID="47" presetClass="entr" presetSubtype="0" fill="hold" nodeType="afterEffect">
                                  <p:stCondLst>
                                    <p:cond delay="50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6614" y="231031"/>
            <a:ext cx="2441694"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latin typeface="Euphemia" panose="020B0503040102020104" pitchFamily="34" charset="0"/>
              </a:rPr>
              <a:t>INTRODUCCIÓN</a:t>
            </a:r>
          </a:p>
        </p:txBody>
      </p:sp>
      <p:sp>
        <p:nvSpPr>
          <p:cNvPr id="3" name="2 Rectángulo"/>
          <p:cNvSpPr/>
          <p:nvPr/>
        </p:nvSpPr>
        <p:spPr>
          <a:xfrm>
            <a:off x="146614" y="764704"/>
            <a:ext cx="8784976" cy="6124754"/>
          </a:xfrm>
          <a:prstGeom prst="rect">
            <a:avLst/>
          </a:prstGeom>
        </p:spPr>
        <p:txBody>
          <a:bodyPr wrap="square">
            <a:spAutoFit/>
          </a:bodyPr>
          <a:lstStyle/>
          <a:p>
            <a:pPr algn="just"/>
            <a:r>
              <a:rPr lang="es-MX" sz="2200" dirty="0">
                <a:latin typeface="+mn-lt"/>
                <a:cs typeface="Calibri" pitchFamily="34" charset="0"/>
              </a:rPr>
              <a:t>Las sesiones ordinarias del Consejo Técnico Escolar realizadas hasta el momento</a:t>
            </a:r>
            <a:r>
              <a:rPr lang="es-MX" sz="2200" dirty="0" smtClean="0">
                <a:latin typeface="+mn-lt"/>
                <a:cs typeface="Calibri" pitchFamily="34" charset="0"/>
              </a:rPr>
              <a:t>, han </a:t>
            </a:r>
            <a:r>
              <a:rPr lang="es-MX" sz="2200" dirty="0">
                <a:latin typeface="+mn-lt"/>
                <a:cs typeface="Calibri" pitchFamily="34" charset="0"/>
              </a:rPr>
              <a:t>buscado propiciar que </a:t>
            </a:r>
            <a:r>
              <a:rPr lang="es-MX" sz="2200" u="sng" dirty="0">
                <a:latin typeface="+mn-lt"/>
                <a:cs typeface="Calibri" pitchFamily="34" charset="0"/>
              </a:rPr>
              <a:t>el colectivo docente evalúe sus progresos</a:t>
            </a:r>
            <a:r>
              <a:rPr lang="es-MX" sz="2200" dirty="0">
                <a:latin typeface="+mn-lt"/>
                <a:cs typeface="Calibri" pitchFamily="34" charset="0"/>
              </a:rPr>
              <a:t> en el logro </a:t>
            </a:r>
            <a:r>
              <a:rPr lang="es-MX" sz="2200" dirty="0" smtClean="0">
                <a:latin typeface="+mn-lt"/>
                <a:cs typeface="Calibri" pitchFamily="34" charset="0"/>
              </a:rPr>
              <a:t>de sus </a:t>
            </a:r>
            <a:r>
              <a:rPr lang="es-MX" sz="2200" dirty="0">
                <a:latin typeface="+mn-lt"/>
                <a:cs typeface="Calibri" pitchFamily="34" charset="0"/>
              </a:rPr>
              <a:t>objetivos y metas, a partir de </a:t>
            </a:r>
            <a:r>
              <a:rPr lang="es-MX" sz="2200" u="sng" dirty="0">
                <a:latin typeface="+mn-lt"/>
                <a:cs typeface="Calibri" pitchFamily="34" charset="0"/>
              </a:rPr>
              <a:t>analizar los resultados de las actividades que </a:t>
            </a:r>
            <a:r>
              <a:rPr lang="es-MX" sz="2200" u="sng" dirty="0" smtClean="0">
                <a:latin typeface="+mn-lt"/>
                <a:cs typeface="Calibri" pitchFamily="34" charset="0"/>
              </a:rPr>
              <a:t>acordaron </a:t>
            </a:r>
            <a:r>
              <a:rPr lang="es-MX" sz="2200" dirty="0" smtClean="0">
                <a:latin typeface="+mn-lt"/>
                <a:cs typeface="Calibri" pitchFamily="34" charset="0"/>
              </a:rPr>
              <a:t>implementar </a:t>
            </a:r>
            <a:r>
              <a:rPr lang="es-MX" sz="2200" dirty="0">
                <a:latin typeface="+mn-lt"/>
                <a:cs typeface="Calibri" pitchFamily="34" charset="0"/>
              </a:rPr>
              <a:t>para brindar atención a las prioridades educativas de su escuela</a:t>
            </a:r>
            <a:r>
              <a:rPr lang="es-MX" sz="2200" dirty="0" smtClean="0">
                <a:latin typeface="+mn-lt"/>
                <a:cs typeface="Calibri" pitchFamily="34" charset="0"/>
              </a:rPr>
              <a:t>, mismas </a:t>
            </a:r>
            <a:r>
              <a:rPr lang="es-MX" sz="2200" dirty="0">
                <a:latin typeface="+mn-lt"/>
                <a:cs typeface="Calibri" pitchFamily="34" charset="0"/>
              </a:rPr>
              <a:t>que son </a:t>
            </a:r>
            <a:r>
              <a:rPr lang="es-MX" sz="2200" u="sng" dirty="0">
                <a:latin typeface="+mn-lt"/>
                <a:cs typeface="Calibri" pitchFamily="34" charset="0"/>
              </a:rPr>
              <a:t>producto del ejercicio de autoevaluación/diagnóstico llevado a </a:t>
            </a:r>
            <a:r>
              <a:rPr lang="es-MX" sz="2200" u="sng" dirty="0" smtClean="0">
                <a:latin typeface="+mn-lt"/>
                <a:cs typeface="Calibri" pitchFamily="34" charset="0"/>
              </a:rPr>
              <a:t>cabo al </a:t>
            </a:r>
            <a:r>
              <a:rPr lang="es-MX" sz="2200" u="sng" dirty="0">
                <a:latin typeface="+mn-lt"/>
                <a:cs typeface="Calibri" pitchFamily="34" charset="0"/>
              </a:rPr>
              <a:t>inicio del año lectivo</a:t>
            </a:r>
            <a:r>
              <a:rPr lang="es-MX" sz="2200" dirty="0" smtClean="0">
                <a:latin typeface="+mn-lt"/>
                <a:cs typeface="Calibri" pitchFamily="34" charset="0"/>
              </a:rPr>
              <a:t>.</a:t>
            </a:r>
          </a:p>
          <a:p>
            <a:pPr algn="just"/>
            <a:endParaRPr lang="es-MX" sz="2200" dirty="0">
              <a:latin typeface="+mn-lt"/>
              <a:cs typeface="Calibri" pitchFamily="34" charset="0"/>
            </a:endParaRPr>
          </a:p>
          <a:p>
            <a:pPr algn="just"/>
            <a:r>
              <a:rPr lang="es-MX" sz="2200" dirty="0">
                <a:latin typeface="+mn-lt"/>
                <a:cs typeface="Calibri" pitchFamily="34" charset="0"/>
              </a:rPr>
              <a:t>Ha sido intención de estos espacios, favorecer que el colectivo docente tome </a:t>
            </a:r>
            <a:r>
              <a:rPr lang="es-MX" sz="2200" dirty="0" smtClean="0">
                <a:latin typeface="+mn-lt"/>
                <a:cs typeface="Calibri" pitchFamily="34" charset="0"/>
              </a:rPr>
              <a:t>las mejores </a:t>
            </a:r>
            <a:r>
              <a:rPr lang="es-MX" sz="2200" dirty="0">
                <a:latin typeface="+mn-lt"/>
                <a:cs typeface="Calibri" pitchFamily="34" charset="0"/>
              </a:rPr>
              <a:t>decisiones sobre los aspectos que los maestros fortalecerán en los </a:t>
            </a:r>
            <a:r>
              <a:rPr lang="es-MX" sz="2200" dirty="0" smtClean="0">
                <a:latin typeface="+mn-lt"/>
                <a:cs typeface="Calibri" pitchFamily="34" charset="0"/>
              </a:rPr>
              <a:t>salones de </a:t>
            </a:r>
            <a:r>
              <a:rPr lang="es-MX" sz="2200" dirty="0">
                <a:latin typeface="+mn-lt"/>
                <a:cs typeface="Calibri" pitchFamily="34" charset="0"/>
              </a:rPr>
              <a:t>clases; cómo se organiza la escuela en función de dichas acciones; la forma </a:t>
            </a:r>
            <a:r>
              <a:rPr lang="es-MX" sz="2200" dirty="0" smtClean="0">
                <a:latin typeface="+mn-lt"/>
                <a:cs typeface="Calibri" pitchFamily="34" charset="0"/>
              </a:rPr>
              <a:t>en que </a:t>
            </a:r>
            <a:r>
              <a:rPr lang="es-MX" sz="2200" dirty="0">
                <a:latin typeface="+mn-lt"/>
                <a:cs typeface="Calibri" pitchFamily="34" charset="0"/>
              </a:rPr>
              <a:t>involucrará a las familias de los alumnos, entre otras. En la inteligencia de que </a:t>
            </a:r>
            <a:r>
              <a:rPr lang="es-MX" sz="2200" dirty="0" smtClean="0">
                <a:latin typeface="+mn-lt"/>
                <a:cs typeface="Calibri" pitchFamily="34" charset="0"/>
              </a:rPr>
              <a:t>la mejora </a:t>
            </a:r>
            <a:r>
              <a:rPr lang="es-MX" sz="2200" dirty="0">
                <a:latin typeface="+mn-lt"/>
                <a:cs typeface="Calibri" pitchFamily="34" charset="0"/>
              </a:rPr>
              <a:t>de los logros educativos, demandan la disposición y compromiso del </a:t>
            </a:r>
            <a:r>
              <a:rPr lang="es-MX" sz="2200" dirty="0" smtClean="0">
                <a:latin typeface="+mn-lt"/>
                <a:cs typeface="Calibri" pitchFamily="34" charset="0"/>
              </a:rPr>
              <a:t>personal docente</a:t>
            </a:r>
            <a:r>
              <a:rPr lang="es-MX" sz="2200" dirty="0">
                <a:latin typeface="+mn-lt"/>
                <a:cs typeface="Calibri" pitchFamily="34" charset="0"/>
              </a:rPr>
              <a:t>, alumnos, padres de familia, así como de la existencia de un ambiente </a:t>
            </a:r>
            <a:r>
              <a:rPr lang="es-MX" sz="2200" dirty="0" smtClean="0">
                <a:latin typeface="+mn-lt"/>
                <a:cs typeface="Calibri" pitchFamily="34" charset="0"/>
              </a:rPr>
              <a:t>de trabajo </a:t>
            </a:r>
            <a:r>
              <a:rPr lang="es-MX" sz="2200" dirty="0">
                <a:latin typeface="+mn-lt"/>
                <a:cs typeface="Calibri" pitchFamily="34" charset="0"/>
              </a:rPr>
              <a:t>con buenas relaciones entre los integrantes de la comunidad escolar</a:t>
            </a:r>
            <a:r>
              <a:rPr lang="es-MX" sz="2200" dirty="0" smtClean="0">
                <a:latin typeface="+mn-lt"/>
                <a:cs typeface="Calibri" pitchFamily="34" charset="0"/>
              </a:rPr>
              <a:t>.</a:t>
            </a:r>
          </a:p>
          <a:p>
            <a:pPr algn="just"/>
            <a:endParaRPr lang="es-MX" dirty="0">
              <a:effectLst>
                <a:outerShdw blurRad="38100" dist="38100" dir="2700000" algn="tl">
                  <a:srgbClr val="000000">
                    <a:alpha val="43137"/>
                  </a:srgbClr>
                </a:outerShdw>
              </a:effectLst>
              <a:latin typeface="Euphemia" panose="020B0503040102020104" pitchFamily="34" charset="0"/>
            </a:endParaRPr>
          </a:p>
        </p:txBody>
      </p:sp>
      <p:sp>
        <p:nvSpPr>
          <p:cNvPr id="4" name="3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6554495"/>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54389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6" name="5 Rectángulo redondeado"/>
          <p:cNvSpPr/>
          <p:nvPr/>
        </p:nvSpPr>
        <p:spPr>
          <a:xfrm>
            <a:off x="3275856" y="548680"/>
            <a:ext cx="2592288" cy="432048"/>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effectLst>
                  <a:outerShdw blurRad="38100" dist="38100" dir="2700000" algn="tl">
                    <a:srgbClr val="000000">
                      <a:alpha val="43137"/>
                    </a:srgbClr>
                  </a:outerShdw>
                </a:effectLst>
                <a:latin typeface="Euphemia" panose="020B0503040102020104" pitchFamily="34" charset="0"/>
              </a:rPr>
              <a:t>PARA MEDIR AVANCES</a:t>
            </a:r>
            <a:endParaRPr lang="es-MX" dirty="0">
              <a:effectLst>
                <a:outerShdw blurRad="38100" dist="38100" dir="2700000" algn="tl">
                  <a:srgbClr val="000000">
                    <a:alpha val="43137"/>
                  </a:srgbClr>
                </a:outerShdw>
              </a:effectLst>
              <a:latin typeface="Euphemia" panose="020B0503040102020104" pitchFamily="34" charset="0"/>
            </a:endParaRPr>
          </a:p>
        </p:txBody>
      </p:sp>
      <p:sp>
        <p:nvSpPr>
          <p:cNvPr id="7" name="6 Rectángulo"/>
          <p:cNvSpPr/>
          <p:nvPr/>
        </p:nvSpPr>
        <p:spPr>
          <a:xfrm>
            <a:off x="251520" y="1270501"/>
            <a:ext cx="8640960" cy="646331"/>
          </a:xfrm>
          <a:prstGeom prst="rect">
            <a:avLst/>
          </a:prstGeom>
        </p:spPr>
        <p:txBody>
          <a:bodyPr wrap="square">
            <a:spAutoFit/>
          </a:bodyPr>
          <a:lstStyle/>
          <a:p>
            <a:pPr algn="just"/>
            <a:r>
              <a:rPr lang="es-MX" dirty="0">
                <a:latin typeface="Euphemia" panose="020B0503040102020104" pitchFamily="34" charset="0"/>
              </a:rPr>
              <a:t>Se da seguimiento a la estrategia con el siguiente cuestionario que </a:t>
            </a:r>
            <a:r>
              <a:rPr lang="es-MX" dirty="0" smtClean="0">
                <a:latin typeface="Euphemia" panose="020B0503040102020104" pitchFamily="34" charset="0"/>
              </a:rPr>
              <a:t>se aplica </a:t>
            </a:r>
            <a:r>
              <a:rPr lang="es-MX" dirty="0">
                <a:latin typeface="Euphemia" panose="020B0503040102020104" pitchFamily="34" charset="0"/>
              </a:rPr>
              <a:t>a todos los alumnos el </a:t>
            </a:r>
            <a:r>
              <a:rPr lang="es-MX" dirty="0" smtClean="0">
                <a:latin typeface="Euphemia" panose="020B0503040102020104" pitchFamily="34" charset="0"/>
              </a:rPr>
              <a:t>05 </a:t>
            </a:r>
            <a:r>
              <a:rPr lang="es-MX" dirty="0">
                <a:latin typeface="Euphemia" panose="020B0503040102020104" pitchFamily="34" charset="0"/>
              </a:rPr>
              <a:t>de </a:t>
            </a:r>
            <a:r>
              <a:rPr lang="es-MX" dirty="0" smtClean="0">
                <a:latin typeface="Euphemia" panose="020B0503040102020104" pitchFamily="34" charset="0"/>
              </a:rPr>
              <a:t>diciembre </a:t>
            </a:r>
            <a:r>
              <a:rPr lang="es-MX" dirty="0">
                <a:latin typeface="Euphemia" panose="020B0503040102020104" pitchFamily="34" charset="0"/>
              </a:rPr>
              <a:t>de 2014.</a:t>
            </a:r>
          </a:p>
        </p:txBody>
      </p:sp>
      <p:sp>
        <p:nvSpPr>
          <p:cNvPr id="8" name="7 Rectángulo"/>
          <p:cNvSpPr/>
          <p:nvPr/>
        </p:nvSpPr>
        <p:spPr>
          <a:xfrm>
            <a:off x="3059832" y="2195572"/>
            <a:ext cx="3024336" cy="369332"/>
          </a:xfrm>
          <a:prstGeom prst="rect">
            <a:avLst/>
          </a:prstGeom>
        </p:spPr>
        <p:txBody>
          <a:bodyPr wrap="square">
            <a:spAutoFit/>
          </a:bodyPr>
          <a:lstStyle/>
          <a:p>
            <a:pPr algn="just"/>
            <a:r>
              <a:rPr lang="es-MX" dirty="0" smtClean="0">
                <a:solidFill>
                  <a:srgbClr val="C00000"/>
                </a:solidFill>
                <a:effectLst>
                  <a:outerShdw blurRad="38100" dist="38100" dir="2700000" algn="tl">
                    <a:srgbClr val="000000">
                      <a:alpha val="43137"/>
                    </a:srgbClr>
                  </a:outerShdw>
                </a:effectLst>
                <a:latin typeface="Euphemia" panose="020B0503040102020104" pitchFamily="34" charset="0"/>
              </a:rPr>
              <a:t>PARA CONVIVIR MEJOR</a:t>
            </a:r>
            <a:endParaRPr lang="es-MX" dirty="0">
              <a:solidFill>
                <a:srgbClr val="C00000"/>
              </a:solidFill>
              <a:effectLst>
                <a:outerShdw blurRad="38100" dist="38100" dir="2700000" algn="tl">
                  <a:srgbClr val="000000">
                    <a:alpha val="43137"/>
                  </a:srgbClr>
                </a:outerShdw>
              </a:effectLst>
              <a:latin typeface="Euphemia" panose="020B0503040102020104" pitchFamily="34" charset="0"/>
            </a:endParaRPr>
          </a:p>
        </p:txBody>
      </p:sp>
      <p:grpSp>
        <p:nvGrpSpPr>
          <p:cNvPr id="12" name="11 Grupo"/>
          <p:cNvGrpSpPr/>
          <p:nvPr/>
        </p:nvGrpSpPr>
        <p:grpSpPr>
          <a:xfrm>
            <a:off x="251520" y="2844511"/>
            <a:ext cx="8640960" cy="615553"/>
            <a:chOff x="251520" y="2276872"/>
            <a:chExt cx="8640960" cy="615553"/>
          </a:xfrm>
        </p:grpSpPr>
        <p:sp>
          <p:nvSpPr>
            <p:cNvPr id="10" name="9 Rectángulo"/>
            <p:cNvSpPr/>
            <p:nvPr/>
          </p:nvSpPr>
          <p:spPr>
            <a:xfrm>
              <a:off x="251520" y="2276872"/>
              <a:ext cx="8640960" cy="615553"/>
            </a:xfrm>
            <a:prstGeom prst="rect">
              <a:avLst/>
            </a:prstGeom>
          </p:spPr>
          <p:txBody>
            <a:bodyPr wrap="square">
              <a:spAutoFit/>
            </a:bodyPr>
            <a:lstStyle/>
            <a:p>
              <a:pPr algn="just"/>
              <a:r>
                <a:rPr lang="es-MX" sz="1700" dirty="0" smtClean="0">
                  <a:latin typeface="Euphemia" panose="020B0503040102020104" pitchFamily="34" charset="0"/>
                </a:rPr>
                <a:t>Te invitamos a señalar con una    tu respuesta a las siguientes preguntas. Solo elige una opción por pregunta</a:t>
              </a:r>
            </a:p>
          </p:txBody>
        </p:sp>
        <p:pic>
          <p:nvPicPr>
            <p:cNvPr id="11" name="Picture 2"/>
            <p:cNvPicPr>
              <a:picLocks noChangeAspect="1" noChangeArrowheads="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478736" y="2303587"/>
              <a:ext cx="314824" cy="29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 name="12 Tabla"/>
          <p:cNvGraphicFramePr>
            <a:graphicFrameLocks noGrp="1"/>
          </p:cNvGraphicFramePr>
          <p:nvPr>
            <p:extLst>
              <p:ext uri="{D42A27DB-BD31-4B8C-83A1-F6EECF244321}">
                <p14:modId xmlns:p14="http://schemas.microsoft.com/office/powerpoint/2010/main" val="3440626718"/>
              </p:ext>
            </p:extLst>
          </p:nvPr>
        </p:nvGraphicFramePr>
        <p:xfrm>
          <a:off x="251520" y="3841080"/>
          <a:ext cx="8640960" cy="2108200"/>
        </p:xfrm>
        <a:graphic>
          <a:graphicData uri="http://schemas.openxmlformats.org/drawingml/2006/table">
            <a:tbl>
              <a:tblPr firstRow="1" bandRow="1">
                <a:tableStyleId>{5C22544A-7EE6-4342-B048-85BDC9FD1C3A}</a:tableStyleId>
              </a:tblPr>
              <a:tblGrid>
                <a:gridCol w="504056"/>
                <a:gridCol w="4536504"/>
                <a:gridCol w="792088"/>
                <a:gridCol w="2016224"/>
                <a:gridCol w="792088"/>
              </a:tblGrid>
              <a:tr h="370840">
                <a:tc gridSpan="2">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Pregunta</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hMerge="1">
                  <a:txBody>
                    <a:bodyPr/>
                    <a:lstStyle/>
                    <a:p>
                      <a:endParaRPr lang="es-MX"/>
                    </a:p>
                  </a:txBody>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Sí</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Más o menos</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ctr"/>
                      <a:r>
                        <a:rPr lang="es-MX" sz="1700" dirty="0" smtClean="0">
                          <a:effectLst>
                            <a:outerShdw blurRad="38100" dist="38100" dir="2700000" algn="tl">
                              <a:srgbClr val="000000">
                                <a:alpha val="43137"/>
                              </a:srgbClr>
                            </a:outerShdw>
                          </a:effectLst>
                          <a:latin typeface="Euphemia" panose="020B0503040102020104" pitchFamily="34" charset="0"/>
                        </a:rPr>
                        <a:t>No</a:t>
                      </a:r>
                      <a:endParaRPr lang="es-MX" sz="17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r>
              <a:tr h="370840">
                <a:tc>
                  <a:txBody>
                    <a:bodyPr/>
                    <a:lstStyle/>
                    <a:p>
                      <a:pPr algn="ctr"/>
                      <a:r>
                        <a:rPr lang="es-MX" sz="1600" dirty="0" smtClean="0">
                          <a:effectLst>
                            <a:outerShdw blurRad="38100" dist="38100" dir="2700000" algn="tl">
                              <a:srgbClr val="000000">
                                <a:alpha val="43137"/>
                              </a:srgbClr>
                            </a:outerShdw>
                          </a:effectLst>
                          <a:latin typeface="Euphemia" panose="020B0503040102020104" pitchFamily="34" charset="0"/>
                        </a:rPr>
                        <a:t>1</a:t>
                      </a:r>
                      <a:endParaRPr lang="es-MX" sz="16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s-MX" sz="1600" dirty="0" smtClean="0">
                          <a:effectLst/>
                          <a:latin typeface="Euphemia" panose="020B0503040102020104" pitchFamily="34" charset="0"/>
                        </a:rPr>
                        <a:t>¿Mis amigos y maestros conocen mis gustos y habilidades?</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s-MX" sz="1600" dirty="0" smtClean="0">
                          <a:effectLst/>
                          <a:latin typeface="Euphemia" panose="020B0503040102020104" pitchFamily="34" charset="0"/>
                        </a:rPr>
                        <a:t>2</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ctr"/>
                      <a:r>
                        <a:rPr lang="es-MX" sz="1600" dirty="0" smtClean="0">
                          <a:effectLst>
                            <a:outerShdw blurRad="38100" dist="38100" dir="2700000" algn="tl">
                              <a:srgbClr val="000000">
                                <a:alpha val="43137"/>
                              </a:srgbClr>
                            </a:outerShdw>
                          </a:effectLst>
                          <a:latin typeface="Euphemia" panose="020B0503040102020104" pitchFamily="34" charset="0"/>
                        </a:rPr>
                        <a:t>2</a:t>
                      </a:r>
                      <a:endParaRPr lang="es-MX" sz="16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s-MX" sz="1600" dirty="0" smtClean="0">
                          <a:effectLst/>
                          <a:latin typeface="Euphemia" panose="020B0503040102020104" pitchFamily="34" charset="0"/>
                        </a:rPr>
                        <a:t>¿Pienso que soy importante para mis amigos, familia y maestros?</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s-MX" sz="1600" dirty="0" smtClean="0">
                          <a:effectLst/>
                          <a:latin typeface="Euphemia" panose="020B0503040102020104" pitchFamily="34" charset="0"/>
                        </a:rPr>
                        <a:t>1</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ctr"/>
                      <a:r>
                        <a:rPr lang="es-MX" sz="1600" dirty="0" smtClean="0">
                          <a:effectLst>
                            <a:outerShdw blurRad="38100" dist="38100" dir="2700000" algn="tl">
                              <a:srgbClr val="000000">
                                <a:alpha val="43137"/>
                              </a:srgbClr>
                            </a:outerShdw>
                          </a:effectLst>
                          <a:latin typeface="Euphemia" panose="020B0503040102020104" pitchFamily="34" charset="0"/>
                        </a:rPr>
                        <a:t>3</a:t>
                      </a:r>
                      <a:endParaRPr lang="es-MX" sz="160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lang="es-MX" sz="1600" dirty="0" smtClean="0">
                          <a:effectLst/>
                          <a:latin typeface="Euphemia" panose="020B0503040102020104" pitchFamily="34" charset="0"/>
                        </a:rPr>
                        <a:t>¿Conozco los gustos y habilidades de mis compañeros de grupo?</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s-MX" sz="1600" dirty="0" smtClean="0">
                          <a:effectLst/>
                          <a:latin typeface="Euphemia" panose="020B0503040102020104" pitchFamily="34" charset="0"/>
                        </a:rPr>
                        <a:t>0</a:t>
                      </a:r>
                      <a:endParaRPr lang="es-MX" sz="1600" dirty="0">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3"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2098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1500"/>
                            </p:stCondLst>
                            <p:childTnLst>
                              <p:par>
                                <p:cTn id="12" presetID="1" presetClass="entr" presetSubtype="0" fill="hold" grpId="0" nodeType="afterEffect">
                                  <p:stCondLst>
                                    <p:cond delay="75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250"/>
                            </p:stCondLst>
                            <p:childTnLst>
                              <p:par>
                                <p:cTn id="15" presetID="47" presetClass="entr" presetSubtype="0"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31" presetClass="entr" presetSubtype="0" fill="hold" nodeType="afterEffect">
                                  <p:stCondLst>
                                    <p:cond delay="7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6" name="5 Rectángulo"/>
          <p:cNvSpPr/>
          <p:nvPr/>
        </p:nvSpPr>
        <p:spPr>
          <a:xfrm>
            <a:off x="251520" y="542871"/>
            <a:ext cx="8640960" cy="1477328"/>
          </a:xfrm>
          <a:prstGeom prst="rect">
            <a:avLst/>
          </a:prstGeom>
        </p:spPr>
        <p:txBody>
          <a:bodyPr wrap="square">
            <a:spAutoFit/>
          </a:bodyPr>
          <a:lstStyle/>
          <a:p>
            <a:pPr algn="just"/>
            <a:r>
              <a:rPr lang="es-MX" dirty="0">
                <a:latin typeface="Euphemia" panose="020B0503040102020104" pitchFamily="34" charset="0"/>
              </a:rPr>
              <a:t>Durante los días </a:t>
            </a:r>
            <a:r>
              <a:rPr lang="es-MX" dirty="0" smtClean="0">
                <a:latin typeface="Euphemia" panose="020B0503040102020104" pitchFamily="34" charset="0"/>
              </a:rPr>
              <a:t>08 </a:t>
            </a:r>
            <a:r>
              <a:rPr lang="es-MX" dirty="0">
                <a:latin typeface="Euphemia" panose="020B0503040102020104" pitchFamily="34" charset="0"/>
              </a:rPr>
              <a:t>y </a:t>
            </a:r>
            <a:r>
              <a:rPr lang="es-MX" dirty="0" smtClean="0">
                <a:latin typeface="Euphemia" panose="020B0503040102020104" pitchFamily="34" charset="0"/>
              </a:rPr>
              <a:t>09 </a:t>
            </a:r>
            <a:r>
              <a:rPr lang="es-MX" dirty="0">
                <a:latin typeface="Euphemia" panose="020B0503040102020104" pitchFamily="34" charset="0"/>
              </a:rPr>
              <a:t>de </a:t>
            </a:r>
            <a:r>
              <a:rPr lang="es-MX" dirty="0" smtClean="0">
                <a:latin typeface="Euphemia" panose="020B0503040102020104" pitchFamily="34" charset="0"/>
              </a:rPr>
              <a:t>diciembre </a:t>
            </a:r>
            <a:r>
              <a:rPr lang="es-MX" dirty="0">
                <a:latin typeface="Euphemia" panose="020B0503040102020104" pitchFamily="34" charset="0"/>
              </a:rPr>
              <a:t>los docentes revisan las </a:t>
            </a:r>
            <a:r>
              <a:rPr lang="es-MX" dirty="0" smtClean="0">
                <a:latin typeface="Euphemia" panose="020B0503040102020104" pitchFamily="34" charset="0"/>
              </a:rPr>
              <a:t>respuestas del </a:t>
            </a:r>
            <a:r>
              <a:rPr lang="es-MX" dirty="0">
                <a:latin typeface="Euphemia" panose="020B0503040102020104" pitchFamily="34" charset="0"/>
              </a:rPr>
              <a:t>cuestionario Para convivir mejor, destacan los aspectos </a:t>
            </a:r>
            <a:r>
              <a:rPr lang="es-MX" dirty="0" smtClean="0">
                <a:latin typeface="Euphemia" panose="020B0503040102020104" pitchFamily="34" charset="0"/>
              </a:rPr>
              <a:t>recurrentes para identificar </a:t>
            </a:r>
            <a:r>
              <a:rPr lang="es-MX" dirty="0">
                <a:latin typeface="Euphemia" panose="020B0503040102020104" pitchFamily="34" charset="0"/>
              </a:rPr>
              <a:t>la percepción inicial de los alumnos sobre sus gustos y habilidades, así como las de sus compañeros. Para tal </a:t>
            </a:r>
            <a:r>
              <a:rPr lang="es-MX" dirty="0" smtClean="0">
                <a:latin typeface="Euphemia" panose="020B0503040102020104" pitchFamily="34" charset="0"/>
              </a:rPr>
              <a:t>efecto identifican </a:t>
            </a:r>
            <a:r>
              <a:rPr lang="es-MX" dirty="0">
                <a:latin typeface="Euphemia" panose="020B0503040102020104" pitchFamily="34" charset="0"/>
              </a:rPr>
              <a:t>el total de puntos que obtiene cada alumno para ubicarlos </a:t>
            </a:r>
            <a:r>
              <a:rPr lang="es-MX" dirty="0" smtClean="0">
                <a:latin typeface="Euphemia" panose="020B0503040102020104" pitchFamily="34" charset="0"/>
              </a:rPr>
              <a:t>de las </a:t>
            </a:r>
            <a:r>
              <a:rPr lang="es-MX" dirty="0">
                <a:latin typeface="Euphemia" panose="020B0503040102020104" pitchFamily="34" charset="0"/>
              </a:rPr>
              <a:t>siguiente forma:</a:t>
            </a:r>
          </a:p>
        </p:txBody>
      </p:sp>
      <p:sp>
        <p:nvSpPr>
          <p:cNvPr id="7" name="6 Rectángulo"/>
          <p:cNvSpPr/>
          <p:nvPr/>
        </p:nvSpPr>
        <p:spPr>
          <a:xfrm>
            <a:off x="251520" y="2266994"/>
            <a:ext cx="8640960" cy="3970318"/>
          </a:xfrm>
          <a:prstGeom prst="rect">
            <a:avLst/>
          </a:prstGeom>
        </p:spPr>
        <p:txBody>
          <a:bodyPr wrap="square">
            <a:spAutoFit/>
          </a:bodyPr>
          <a:lstStyle/>
          <a:p>
            <a:pPr marL="285750" indent="-285750" algn="just">
              <a:buFont typeface="Wingdings" panose="05000000000000000000" pitchFamily="2" charset="2"/>
              <a:buChar char="ü"/>
            </a:pPr>
            <a:r>
              <a:rPr lang="es-MX" dirty="0">
                <a:latin typeface="Euphemia" panose="020B0503040102020104" pitchFamily="34" charset="0"/>
              </a:rPr>
              <a:t>D</a:t>
            </a:r>
            <a:r>
              <a:rPr lang="es-MX" dirty="0" smtClean="0">
                <a:latin typeface="Euphemia" panose="020B0503040102020104" pitchFamily="34" charset="0"/>
              </a:rPr>
              <a:t>e </a:t>
            </a:r>
            <a:r>
              <a:rPr lang="es-MX" dirty="0">
                <a:latin typeface="Euphemia" panose="020B0503040102020104" pitchFamily="34" charset="0"/>
              </a:rPr>
              <a:t>0 a 1 punto, son aquellos que </a:t>
            </a:r>
            <a:r>
              <a:rPr lang="es-MX" dirty="0" smtClean="0">
                <a:latin typeface="Euphemia" panose="020B0503040102020104" pitchFamily="34" charset="0"/>
              </a:rPr>
              <a:t>tienen poco identificadas </a:t>
            </a:r>
            <a:r>
              <a:rPr lang="es-MX" dirty="0">
                <a:latin typeface="Euphemia" panose="020B0503040102020104" pitchFamily="34" charset="0"/>
              </a:rPr>
              <a:t>sus habilidades y gustos; así como las de </a:t>
            </a:r>
            <a:r>
              <a:rPr lang="es-MX" dirty="0" smtClean="0">
                <a:latin typeface="Euphemia" panose="020B0503040102020104" pitchFamily="34" charset="0"/>
              </a:rPr>
              <a:t>sus compañeros</a:t>
            </a:r>
            <a:r>
              <a:rPr lang="es-MX" dirty="0">
                <a:latin typeface="Euphemia" panose="020B0503040102020104" pitchFamily="34" charset="0"/>
              </a:rPr>
              <a:t>; por lo que es importante trabajar con ellos </a:t>
            </a:r>
            <a:r>
              <a:rPr lang="es-MX" dirty="0" smtClean="0">
                <a:latin typeface="Euphemia" panose="020B0503040102020104" pitchFamily="34" charset="0"/>
              </a:rPr>
              <a:t>actividades para </a:t>
            </a:r>
            <a:r>
              <a:rPr lang="es-MX" dirty="0">
                <a:latin typeface="Euphemia" panose="020B0503040102020104" pitchFamily="34" charset="0"/>
              </a:rPr>
              <a:t>que se conozcan un poco más</a:t>
            </a:r>
            <a:r>
              <a:rPr lang="es-MX" dirty="0" smtClean="0">
                <a:latin typeface="Euphemia" panose="020B0503040102020104" pitchFamily="34" charset="0"/>
              </a:rPr>
              <a:t>.</a:t>
            </a:r>
          </a:p>
          <a:p>
            <a:pPr marL="285750" indent="-285750" algn="just">
              <a:buFont typeface="Wingdings" panose="05000000000000000000" pitchFamily="2" charset="2"/>
              <a:buChar char="ü"/>
            </a:pPr>
            <a:endParaRPr lang="es-MX" dirty="0">
              <a:latin typeface="Euphemia" panose="020B0503040102020104" pitchFamily="34" charset="0"/>
            </a:endParaRPr>
          </a:p>
          <a:p>
            <a:pPr marL="285750" indent="-285750" algn="just">
              <a:buFont typeface="Wingdings" panose="05000000000000000000" pitchFamily="2" charset="2"/>
              <a:buChar char="ü"/>
            </a:pPr>
            <a:r>
              <a:rPr lang="es-MX" dirty="0">
                <a:latin typeface="Euphemia" panose="020B0503040102020104" pitchFamily="34" charset="0"/>
              </a:rPr>
              <a:t>D</a:t>
            </a:r>
            <a:r>
              <a:rPr lang="es-MX" dirty="0" smtClean="0">
                <a:latin typeface="Euphemia" panose="020B0503040102020104" pitchFamily="34" charset="0"/>
              </a:rPr>
              <a:t>e </a:t>
            </a:r>
            <a:r>
              <a:rPr lang="es-MX" dirty="0">
                <a:latin typeface="Euphemia" panose="020B0503040102020104" pitchFamily="34" charset="0"/>
              </a:rPr>
              <a:t>2 a 4 puntos, son aquellos que </a:t>
            </a:r>
            <a:r>
              <a:rPr lang="es-MX" dirty="0" smtClean="0">
                <a:latin typeface="Euphemia" panose="020B0503040102020104" pitchFamily="34" charset="0"/>
              </a:rPr>
              <a:t>tienen identificadas </a:t>
            </a:r>
            <a:r>
              <a:rPr lang="es-MX" dirty="0">
                <a:latin typeface="Euphemia" panose="020B0503040102020104" pitchFamily="34" charset="0"/>
              </a:rPr>
              <a:t>algunas de sus habilidades y gustos, pero no </a:t>
            </a:r>
            <a:r>
              <a:rPr lang="es-MX" dirty="0" smtClean="0">
                <a:latin typeface="Euphemia" panose="020B0503040102020104" pitchFamily="34" charset="0"/>
              </a:rPr>
              <a:t>logran compartir </a:t>
            </a:r>
            <a:r>
              <a:rPr lang="es-MX" dirty="0">
                <a:latin typeface="Euphemia" panose="020B0503040102020104" pitchFamily="34" charset="0"/>
              </a:rPr>
              <a:t>con los demás ni conocer las de sus otros compañeros</a:t>
            </a:r>
            <a:r>
              <a:rPr lang="es-MX" dirty="0" smtClean="0">
                <a:latin typeface="Euphemia" panose="020B0503040102020104" pitchFamily="34" charset="0"/>
              </a:rPr>
              <a:t>. Se </a:t>
            </a:r>
            <a:r>
              <a:rPr lang="es-MX" dirty="0">
                <a:latin typeface="Euphemia" panose="020B0503040102020104" pitchFamily="34" charset="0"/>
              </a:rPr>
              <a:t>recomienda continuar con actividades que promuevan un </a:t>
            </a:r>
            <a:r>
              <a:rPr lang="es-MX" dirty="0" smtClean="0">
                <a:latin typeface="Euphemia" panose="020B0503040102020104" pitchFamily="34" charset="0"/>
              </a:rPr>
              <a:t>mayor conocimiento </a:t>
            </a:r>
            <a:r>
              <a:rPr lang="es-MX" dirty="0">
                <a:latin typeface="Euphemia" panose="020B0503040102020104" pitchFamily="34" charset="0"/>
              </a:rPr>
              <a:t>de sí mismos y de los otros</a:t>
            </a:r>
            <a:r>
              <a:rPr lang="es-MX" dirty="0" smtClean="0">
                <a:latin typeface="Euphemia" panose="020B0503040102020104" pitchFamily="34" charset="0"/>
              </a:rPr>
              <a:t>.</a:t>
            </a:r>
          </a:p>
          <a:p>
            <a:pPr marL="285750" indent="-285750" algn="just">
              <a:buFont typeface="Wingdings" panose="05000000000000000000" pitchFamily="2" charset="2"/>
              <a:buChar char="ü"/>
            </a:pPr>
            <a:endParaRPr lang="es-MX" dirty="0">
              <a:latin typeface="Euphemia" panose="020B0503040102020104" pitchFamily="34" charset="0"/>
            </a:endParaRPr>
          </a:p>
          <a:p>
            <a:pPr marL="285750" indent="-285750" algn="just">
              <a:buFont typeface="Wingdings" panose="05000000000000000000" pitchFamily="2" charset="2"/>
              <a:buChar char="ü"/>
            </a:pPr>
            <a:r>
              <a:rPr lang="es-MX" dirty="0">
                <a:latin typeface="Euphemia" panose="020B0503040102020104" pitchFamily="34" charset="0"/>
              </a:rPr>
              <a:t>D</a:t>
            </a:r>
            <a:r>
              <a:rPr lang="es-MX" dirty="0" smtClean="0">
                <a:latin typeface="Euphemia" panose="020B0503040102020104" pitchFamily="34" charset="0"/>
              </a:rPr>
              <a:t>e </a:t>
            </a:r>
            <a:r>
              <a:rPr lang="es-MX" dirty="0">
                <a:latin typeface="Euphemia" panose="020B0503040102020104" pitchFamily="34" charset="0"/>
              </a:rPr>
              <a:t>5 a 6 puntos, son aquellos que </a:t>
            </a:r>
            <a:r>
              <a:rPr lang="es-MX" dirty="0" smtClean="0">
                <a:latin typeface="Euphemia" panose="020B0503040102020104" pitchFamily="34" charset="0"/>
              </a:rPr>
              <a:t>tienen totalmente identificadas </a:t>
            </a:r>
            <a:r>
              <a:rPr lang="es-MX" dirty="0">
                <a:latin typeface="Euphemia" panose="020B0503040102020104" pitchFamily="34" charset="0"/>
              </a:rPr>
              <a:t>sus habilidades y gustos, los </a:t>
            </a:r>
            <a:r>
              <a:rPr lang="es-MX" dirty="0" smtClean="0">
                <a:latin typeface="Euphemia" panose="020B0503040102020104" pitchFamily="34" charset="0"/>
              </a:rPr>
              <a:t>comparten con </a:t>
            </a:r>
            <a:r>
              <a:rPr lang="es-MX" dirty="0">
                <a:latin typeface="Euphemia" panose="020B0503040102020104" pitchFamily="34" charset="0"/>
              </a:rPr>
              <a:t>los otros y reconocen las de sus compañeros. Por lo que es </a:t>
            </a:r>
            <a:r>
              <a:rPr lang="es-MX" dirty="0" smtClean="0">
                <a:latin typeface="Euphemia" panose="020B0503040102020104" pitchFamily="34" charset="0"/>
              </a:rPr>
              <a:t>importante involucrarlos </a:t>
            </a:r>
            <a:r>
              <a:rPr lang="es-MX" dirty="0">
                <a:latin typeface="Euphemia" panose="020B0503040102020104" pitchFamily="34" charset="0"/>
              </a:rPr>
              <a:t>en actividades grupales en las que </a:t>
            </a:r>
            <a:r>
              <a:rPr lang="es-MX" dirty="0" smtClean="0">
                <a:latin typeface="Euphemia" panose="020B0503040102020104" pitchFamily="34" charset="0"/>
              </a:rPr>
              <a:t>colaboren con </a:t>
            </a:r>
            <a:r>
              <a:rPr lang="es-MX" dirty="0">
                <a:latin typeface="Euphemia" panose="020B0503040102020104" pitchFamily="34" charset="0"/>
              </a:rPr>
              <a:t>aquellos compañeros que requieren desarrollar sus </a:t>
            </a:r>
            <a:r>
              <a:rPr lang="es-MX" dirty="0" smtClean="0">
                <a:latin typeface="Euphemia" panose="020B0503040102020104" pitchFamily="34" charset="0"/>
              </a:rPr>
              <a:t>habilidades e identificar </a:t>
            </a:r>
            <a:r>
              <a:rPr lang="es-MX" dirty="0">
                <a:latin typeface="Euphemia" panose="020B0503040102020104" pitchFamily="34" charset="0"/>
              </a:rPr>
              <a:t>sus gustos.</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39334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childTnLst>
                          </p:cTn>
                        </p:par>
                        <p:par>
                          <p:cTn id="8" fill="hold">
                            <p:stCondLst>
                              <p:cond delay="1000"/>
                            </p:stCondLst>
                            <p:childTnLst>
                              <p:par>
                                <p:cTn id="9" presetID="37" presetClass="entr" presetSubtype="0" fill="hold" grpId="0" nodeType="afterEffect">
                                  <p:stCondLst>
                                    <p:cond delay="7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500"/>
                                        <p:tgtEl>
                                          <p:spTgt spid="7">
                                            <p:txEl>
                                              <p:pRg st="0" end="0"/>
                                            </p:txEl>
                                          </p:spTgt>
                                        </p:tgtEl>
                                      </p:cBhvr>
                                    </p:animEffect>
                                    <p:anim calcmode="lin" valueType="num">
                                      <p:cBhvr>
                                        <p:cTn id="12"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35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4" dur="150" accel="100000" fill="hold">
                                          <p:stCondLst>
                                            <p:cond delay="135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250"/>
                            </p:stCondLst>
                            <p:childTnLst>
                              <p:par>
                                <p:cTn id="16" presetID="37" presetClass="entr" presetSubtype="0" fill="hold" grpId="0" nodeType="afterEffect">
                                  <p:stCondLst>
                                    <p:cond delay="75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500"/>
                                        <p:tgtEl>
                                          <p:spTgt spid="7">
                                            <p:txEl>
                                              <p:pRg st="2" end="2"/>
                                            </p:txEl>
                                          </p:spTgt>
                                        </p:tgtEl>
                                      </p:cBhvr>
                                    </p:animEffect>
                                    <p:anim calcmode="lin" valueType="num">
                                      <p:cBhvr>
                                        <p:cTn id="19"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0" dur="135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21" dur="150" accel="100000" fill="hold">
                                          <p:stCondLst>
                                            <p:cond delay="135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par>
                          <p:cTn id="22" fill="hold">
                            <p:stCondLst>
                              <p:cond delay="5500"/>
                            </p:stCondLst>
                            <p:childTnLst>
                              <p:par>
                                <p:cTn id="23" presetID="37" presetClass="entr" presetSubtype="0" fill="hold" grpId="0" nodeType="afterEffect">
                                  <p:stCondLst>
                                    <p:cond delay="75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500"/>
                                        <p:tgtEl>
                                          <p:spTgt spid="7">
                                            <p:txEl>
                                              <p:pRg st="4" end="4"/>
                                            </p:txEl>
                                          </p:spTgt>
                                        </p:tgtEl>
                                      </p:cBhvr>
                                    </p:animEffect>
                                    <p:anim calcmode="lin" valueType="num">
                                      <p:cBhvr>
                                        <p:cTn id="26" dur="1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135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6" name="5 Rectángulo"/>
          <p:cNvSpPr/>
          <p:nvPr/>
        </p:nvSpPr>
        <p:spPr>
          <a:xfrm>
            <a:off x="251520" y="548680"/>
            <a:ext cx="8640960" cy="1569660"/>
          </a:xfrm>
          <a:prstGeom prst="rect">
            <a:avLst/>
          </a:prstGeom>
        </p:spPr>
        <p:txBody>
          <a:bodyPr wrap="square">
            <a:spAutoFit/>
          </a:bodyPr>
          <a:lstStyle/>
          <a:p>
            <a:pPr algn="just"/>
            <a:r>
              <a:rPr lang="es-MX" sz="2400" dirty="0">
                <a:latin typeface="Euphemia" panose="020B0503040102020104" pitchFamily="34" charset="0"/>
              </a:rPr>
              <a:t>Con la </a:t>
            </a:r>
            <a:r>
              <a:rPr lang="es-MX" sz="2400" dirty="0" smtClean="0">
                <a:latin typeface="Euphemia" panose="020B0503040102020104" pitchFamily="34" charset="0"/>
              </a:rPr>
              <a:t>finalidad </a:t>
            </a:r>
            <a:r>
              <a:rPr lang="es-MX" sz="2400" dirty="0">
                <a:latin typeface="Euphemia" panose="020B0503040102020104" pitchFamily="34" charset="0"/>
              </a:rPr>
              <a:t>de analizar la información sobre los gustos y </a:t>
            </a:r>
            <a:r>
              <a:rPr lang="es-MX" sz="2400" dirty="0" smtClean="0">
                <a:latin typeface="Euphemia" panose="020B0503040102020104" pitchFamily="34" charset="0"/>
              </a:rPr>
              <a:t>habilidades de </a:t>
            </a:r>
            <a:r>
              <a:rPr lang="es-MX" sz="2400" dirty="0">
                <a:latin typeface="Euphemia" panose="020B0503040102020104" pitchFamily="34" charset="0"/>
              </a:rPr>
              <a:t>los alumnos de la escuela, elaboran un concentrado con el </a:t>
            </a:r>
            <a:r>
              <a:rPr lang="es-MX" sz="2400" dirty="0" smtClean="0">
                <a:latin typeface="Euphemia" panose="020B0503040102020104" pitchFamily="34" charset="0"/>
              </a:rPr>
              <a:t>número de </a:t>
            </a:r>
            <a:r>
              <a:rPr lang="es-MX" sz="2400" dirty="0">
                <a:latin typeface="Euphemia" panose="020B0503040102020104" pitchFamily="34" charset="0"/>
              </a:rPr>
              <a:t>alumnos que se encuentran en cada uno de los puntajes.</a:t>
            </a:r>
          </a:p>
        </p:txBody>
      </p:sp>
      <p:graphicFrame>
        <p:nvGraphicFramePr>
          <p:cNvPr id="7" name="6 Tabla"/>
          <p:cNvGraphicFramePr>
            <a:graphicFrameLocks noGrp="1"/>
          </p:cNvGraphicFramePr>
          <p:nvPr>
            <p:extLst>
              <p:ext uri="{D42A27DB-BD31-4B8C-83A1-F6EECF244321}">
                <p14:modId xmlns:p14="http://schemas.microsoft.com/office/powerpoint/2010/main" val="2851833812"/>
              </p:ext>
            </p:extLst>
          </p:nvPr>
        </p:nvGraphicFramePr>
        <p:xfrm>
          <a:off x="971600" y="2745968"/>
          <a:ext cx="7200800" cy="2555240"/>
        </p:xfrm>
        <a:graphic>
          <a:graphicData uri="http://schemas.openxmlformats.org/drawingml/2006/table">
            <a:tbl>
              <a:tblPr firstRow="1" bandRow="1">
                <a:tableStyleId>{5C22544A-7EE6-4342-B048-85BDC9FD1C3A}</a:tableStyleId>
              </a:tblPr>
              <a:tblGrid>
                <a:gridCol w="3600400"/>
                <a:gridCol w="1200133"/>
                <a:gridCol w="1200134"/>
                <a:gridCol w="1200133"/>
              </a:tblGrid>
              <a:tr h="370840">
                <a:tc>
                  <a:txBody>
                    <a:bodyPr/>
                    <a:lstStyle/>
                    <a:p>
                      <a:r>
                        <a:rPr lang="es-MX" sz="1700" b="0" dirty="0" smtClean="0">
                          <a:solidFill>
                            <a:schemeClr val="tx1"/>
                          </a:solidFill>
                          <a:effectLst/>
                          <a:latin typeface="Euphemia" panose="020B0503040102020104" pitchFamily="34" charset="0"/>
                        </a:rPr>
                        <a:t>Fecha:</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3">
                  <a:txBody>
                    <a:bodyPr/>
                    <a:lstStyle/>
                    <a:p>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hMerge="1">
                  <a:txBody>
                    <a:bodyPr/>
                    <a:lstStyle/>
                    <a:p>
                      <a:endParaRPr lang="es-MX"/>
                    </a:p>
                  </a:txBody>
                  <a:tcPr/>
                </a:tc>
                <a:tc hMerge="1">
                  <a:txBody>
                    <a:bodyPr/>
                    <a:lstStyle/>
                    <a:p>
                      <a:endParaRPr lang="es-MX"/>
                    </a:p>
                  </a:txBody>
                  <a:tcPr/>
                </a:tc>
              </a:tr>
              <a:tr h="185420">
                <a:tc rowSpan="2">
                  <a:txBody>
                    <a:bodyPr/>
                    <a:lstStyle/>
                    <a:p>
                      <a:pPr algn="ctr"/>
                      <a:r>
                        <a:rPr lang="es-MX" sz="1700" b="0" dirty="0" smtClean="0">
                          <a:solidFill>
                            <a:schemeClr val="tx1"/>
                          </a:solidFill>
                          <a:effectLst/>
                          <a:latin typeface="Euphemia" panose="020B0503040102020104" pitchFamily="34" charset="0"/>
                        </a:rPr>
                        <a:t>Grado</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3">
                  <a:txBody>
                    <a:bodyPr/>
                    <a:lstStyle/>
                    <a:p>
                      <a:pPr algn="ctr"/>
                      <a:r>
                        <a:rPr lang="es-MX" sz="1700" b="0" dirty="0" smtClean="0">
                          <a:solidFill>
                            <a:schemeClr val="tx1"/>
                          </a:solidFill>
                          <a:effectLst/>
                          <a:latin typeface="Euphemia" panose="020B0503040102020104" pitchFamily="34" charset="0"/>
                        </a:rPr>
                        <a:t>Número de alumnos con puntaje</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r>
              <a:tr h="185420">
                <a:tc vMerge="1">
                  <a:txBody>
                    <a:bodyPr/>
                    <a:lstStyle/>
                    <a:p>
                      <a:endParaRPr lang="es-MX"/>
                    </a:p>
                  </a:txBody>
                  <a:tcPr/>
                </a:tc>
                <a:tc>
                  <a:txBody>
                    <a:bodyPr/>
                    <a:lstStyle/>
                    <a:p>
                      <a:pPr algn="ctr"/>
                      <a:r>
                        <a:rPr lang="es-MX" sz="1700" b="0" dirty="0" smtClean="0">
                          <a:solidFill>
                            <a:schemeClr val="tx1"/>
                          </a:solidFill>
                          <a:effectLst/>
                          <a:latin typeface="Euphemia" panose="020B0503040102020104" pitchFamily="34" charset="0"/>
                        </a:rPr>
                        <a:t>0-1</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s-MX" sz="1700" b="0" dirty="0" smtClean="0">
                          <a:solidFill>
                            <a:schemeClr val="tx1"/>
                          </a:solidFill>
                          <a:effectLst/>
                          <a:latin typeface="Euphemia" panose="020B0503040102020104" pitchFamily="34" charset="0"/>
                        </a:rPr>
                        <a:t>2-4</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s-MX" sz="1700" b="0" dirty="0" smtClean="0">
                          <a:solidFill>
                            <a:schemeClr val="tx1"/>
                          </a:solidFill>
                          <a:effectLst/>
                          <a:latin typeface="Euphemia" panose="020B0503040102020104" pitchFamily="34" charset="0"/>
                        </a:rPr>
                        <a:t>5-6</a:t>
                      </a:r>
                      <a:endParaRPr lang="es-MX" sz="17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ctr"/>
                      <a:r>
                        <a:rPr lang="es-MX" sz="1600" b="0" dirty="0" smtClean="0">
                          <a:solidFill>
                            <a:schemeClr val="tx1"/>
                          </a:solidFill>
                          <a:effectLst/>
                          <a:latin typeface="Euphemia" panose="020B0503040102020104" pitchFamily="34" charset="0"/>
                        </a:rPr>
                        <a:t>Primero</a:t>
                      </a: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ctr"/>
                      <a:r>
                        <a:rPr lang="es-MX" sz="1600" b="0" dirty="0" smtClean="0">
                          <a:solidFill>
                            <a:schemeClr val="tx1"/>
                          </a:solidFill>
                          <a:effectLst/>
                          <a:latin typeface="Euphemia" panose="020B0503040102020104" pitchFamily="34" charset="0"/>
                        </a:rPr>
                        <a:t>Segundo</a:t>
                      </a: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ctr"/>
                      <a:r>
                        <a:rPr lang="es-MX" sz="1600" b="0" dirty="0" smtClean="0">
                          <a:solidFill>
                            <a:schemeClr val="tx1"/>
                          </a:solidFill>
                          <a:effectLst/>
                          <a:latin typeface="Euphemia" panose="020B0503040102020104" pitchFamily="34" charset="0"/>
                        </a:rPr>
                        <a:t>Tercero</a:t>
                      </a: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a:r>
                        <a:rPr lang="es-MX" sz="1600" b="0" dirty="0" smtClean="0">
                          <a:solidFill>
                            <a:schemeClr val="tx1"/>
                          </a:solidFill>
                          <a:effectLst/>
                          <a:latin typeface="Euphemia" panose="020B0503040102020104" pitchFamily="34" charset="0"/>
                        </a:rPr>
                        <a:t>TOTALES</a:t>
                      </a:r>
                      <a:endParaRPr lang="es-MX" sz="1600" b="0" dirty="0">
                        <a:solidFill>
                          <a:schemeClr val="tx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lang="es-MX" sz="1600" b="0" dirty="0">
                        <a:solidFill>
                          <a:schemeClr val="bg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0000"/>
                    </a:solidFill>
                  </a:tcPr>
                </a:tc>
                <a:tc>
                  <a:txBody>
                    <a:bodyPr/>
                    <a:lstStyle/>
                    <a:p>
                      <a:pPr algn="ctr"/>
                      <a:endParaRPr lang="es-MX" sz="1600" b="0" dirty="0">
                        <a:solidFill>
                          <a:schemeClr val="bg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0000"/>
                    </a:solidFill>
                  </a:tcPr>
                </a:tc>
                <a:tc>
                  <a:txBody>
                    <a:bodyPr/>
                    <a:lstStyle/>
                    <a:p>
                      <a:pPr algn="ctr"/>
                      <a:endParaRPr lang="es-MX" sz="1600" b="0" dirty="0">
                        <a:solidFill>
                          <a:schemeClr val="bg1"/>
                        </a:solidFill>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0000"/>
                    </a:solidFill>
                  </a:tcPr>
                </a:tc>
              </a:tr>
            </a:tbl>
          </a:graphicData>
        </a:graphic>
      </p:graphicFrame>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935570"/>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750"/>
                                        <p:tgtEl>
                                          <p:spTgt spid="6"/>
                                        </p:tgtEl>
                                      </p:cBhvr>
                                    </p:animEffect>
                                  </p:childTnLst>
                                </p:cTn>
                              </p:par>
                            </p:childTnLst>
                          </p:cTn>
                        </p:par>
                        <p:par>
                          <p:cTn id="8" fill="hold">
                            <p:stCondLst>
                              <p:cond delay="2250"/>
                            </p:stCondLst>
                            <p:childTnLst>
                              <p:par>
                                <p:cTn id="9" presetID="45" presetClass="entr" presetSubtype="0"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15115"/>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6" name="5 Rectángulo"/>
          <p:cNvSpPr/>
          <p:nvPr/>
        </p:nvSpPr>
        <p:spPr>
          <a:xfrm>
            <a:off x="251520" y="548680"/>
            <a:ext cx="8640960" cy="1015663"/>
          </a:xfrm>
          <a:prstGeom prst="rect">
            <a:avLst/>
          </a:prstGeom>
        </p:spPr>
        <p:txBody>
          <a:bodyPr wrap="square">
            <a:spAutoFit/>
          </a:bodyPr>
          <a:lstStyle/>
          <a:p>
            <a:pPr algn="just"/>
            <a:r>
              <a:rPr lang="es-MX" sz="2000" dirty="0">
                <a:latin typeface="Euphemia" panose="020B0503040102020104" pitchFamily="34" charset="0"/>
              </a:rPr>
              <a:t>El colectivo decide profundizar sobre los gustos y habilidades de </a:t>
            </a:r>
            <a:r>
              <a:rPr lang="es-MX" sz="2000" dirty="0" smtClean="0">
                <a:latin typeface="Euphemia" panose="020B0503040102020104" pitchFamily="34" charset="0"/>
              </a:rPr>
              <a:t>sus alumnos</a:t>
            </a:r>
            <a:r>
              <a:rPr lang="es-MX" sz="2000" dirty="0">
                <a:latin typeface="Euphemia" panose="020B0503040102020104" pitchFamily="34" charset="0"/>
              </a:rPr>
              <a:t>, para ello recupera información de la actividad ¿Quién soy?, y </a:t>
            </a:r>
            <a:r>
              <a:rPr lang="es-MX" sz="2000" dirty="0" smtClean="0">
                <a:latin typeface="Euphemia" panose="020B0503040102020104" pitchFamily="34" charset="0"/>
              </a:rPr>
              <a:t>la registra </a:t>
            </a:r>
            <a:r>
              <a:rPr lang="es-MX" sz="2000" dirty="0">
                <a:latin typeface="Euphemia" panose="020B0503040102020104" pitchFamily="34" charset="0"/>
              </a:rPr>
              <a:t>en un cuadro como el siguiente:</a:t>
            </a:r>
          </a:p>
        </p:txBody>
      </p:sp>
      <p:graphicFrame>
        <p:nvGraphicFramePr>
          <p:cNvPr id="7" name="6 Tabla"/>
          <p:cNvGraphicFramePr>
            <a:graphicFrameLocks noGrp="1"/>
          </p:cNvGraphicFramePr>
          <p:nvPr>
            <p:extLst>
              <p:ext uri="{D42A27DB-BD31-4B8C-83A1-F6EECF244321}">
                <p14:modId xmlns:p14="http://schemas.microsoft.com/office/powerpoint/2010/main" val="1950646140"/>
              </p:ext>
            </p:extLst>
          </p:nvPr>
        </p:nvGraphicFramePr>
        <p:xfrm>
          <a:off x="566848" y="1988304"/>
          <a:ext cx="7920880" cy="2016760"/>
        </p:xfrm>
        <a:graphic>
          <a:graphicData uri="http://schemas.openxmlformats.org/drawingml/2006/table">
            <a:tbl>
              <a:tblPr firstRow="1" bandRow="1">
                <a:tableStyleId>{5C22544A-7EE6-4342-B048-85BDC9FD1C3A}</a:tableStyleId>
              </a:tblPr>
              <a:tblGrid>
                <a:gridCol w="2204952"/>
                <a:gridCol w="5715928"/>
              </a:tblGrid>
              <a:tr h="370840">
                <a:tc gridSpan="2">
                  <a:txBody>
                    <a:bodyPr/>
                    <a:lstStyle/>
                    <a:p>
                      <a:pPr algn="ctr"/>
                      <a:r>
                        <a:rPr lang="es-MX" sz="1700" b="0" dirty="0" smtClean="0">
                          <a:solidFill>
                            <a:schemeClr val="bg1"/>
                          </a:solidFill>
                          <a:effectLst>
                            <a:outerShdw blurRad="38100" dist="38100" dir="2700000" algn="tl">
                              <a:srgbClr val="000000">
                                <a:alpha val="43137"/>
                              </a:srgbClr>
                            </a:outerShdw>
                          </a:effectLst>
                          <a:latin typeface="Euphemia" panose="020B0503040102020104" pitchFamily="34" charset="0"/>
                        </a:rPr>
                        <a:t>En la escuela nuestros alumnos se caracterizan por:</a:t>
                      </a:r>
                      <a:endParaRPr lang="es-MX" sz="1700" b="0" dirty="0">
                        <a:solidFill>
                          <a:schemeClr val="bg1"/>
                        </a:solidFill>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0000"/>
                    </a:solidFill>
                  </a:tcPr>
                </a:tc>
                <a:tc hMerge="1">
                  <a:txBody>
                    <a:bodyPr/>
                    <a:lstStyle/>
                    <a:p>
                      <a:endParaRPr lang="es-MX"/>
                    </a:p>
                  </a:txBody>
                  <a:tcPr/>
                </a:tc>
              </a:tr>
              <a:tr h="370840">
                <a:tc>
                  <a:txBody>
                    <a:bodyPr/>
                    <a:lstStyle/>
                    <a:p>
                      <a:r>
                        <a:rPr lang="es-MX" sz="1600" dirty="0" smtClean="0">
                          <a:latin typeface="Euphemia" panose="020B0503040102020104" pitchFamily="34" charset="0"/>
                        </a:rPr>
                        <a:t>Sus gustos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r>
                        <a:rPr lang="es-MX" sz="1600" dirty="0" smtClean="0">
                          <a:latin typeface="Euphemia" panose="020B0503040102020104" pitchFamily="34" charset="0"/>
                        </a:rPr>
                        <a:t>(Por ejemplo: a la mayoría le gustan las películas de terror, a niñas y niños les gusta el futbol, a muy pocos les gusta la</a:t>
                      </a:r>
                    </a:p>
                    <a:p>
                      <a:pPr algn="just"/>
                      <a:r>
                        <a:rPr lang="es-MX" sz="1600" dirty="0" smtClean="0">
                          <a:latin typeface="Euphemia" panose="020B0503040102020104" pitchFamily="34" charset="0"/>
                        </a:rPr>
                        <a:t>música pop).</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Sus habilidades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just"/>
                      <a:r>
                        <a:rPr lang="es-MX" sz="1600" dirty="0" smtClean="0">
                          <a:latin typeface="Euphemia" panose="020B0503040102020104" pitchFamily="34" charset="0"/>
                        </a:rPr>
                        <a:t>(Por ejemplo: en cada grupo por lo menos una tercera parte reconoce que son buenos para dibujar, bailar, contar chistes).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8" name="7 Rectángulo"/>
          <p:cNvSpPr/>
          <p:nvPr/>
        </p:nvSpPr>
        <p:spPr>
          <a:xfrm>
            <a:off x="251520" y="4370328"/>
            <a:ext cx="8640960" cy="1631216"/>
          </a:xfrm>
          <a:prstGeom prst="rect">
            <a:avLst/>
          </a:prstGeom>
        </p:spPr>
        <p:txBody>
          <a:bodyPr wrap="square">
            <a:spAutoFit/>
          </a:bodyPr>
          <a:lstStyle/>
          <a:p>
            <a:pPr algn="just"/>
            <a:r>
              <a:rPr lang="es-MX" sz="2000" dirty="0">
                <a:latin typeface="Euphemia" panose="020B0503040102020104" pitchFamily="34" charset="0"/>
              </a:rPr>
              <a:t>Este mismo cuestionario Para convivir mejor se aplicará durante </a:t>
            </a:r>
            <a:r>
              <a:rPr lang="es-MX" sz="2000" dirty="0" smtClean="0">
                <a:latin typeface="Euphemia" panose="020B0503040102020104" pitchFamily="34" charset="0"/>
              </a:rPr>
              <a:t>los siguientes </a:t>
            </a:r>
            <a:r>
              <a:rPr lang="es-MX" sz="2000" dirty="0">
                <a:latin typeface="Euphemia" panose="020B0503040102020104" pitchFamily="34" charset="0"/>
              </a:rPr>
              <a:t>periodos: </a:t>
            </a:r>
            <a:r>
              <a:rPr lang="es-MX" sz="2000" dirty="0" smtClean="0">
                <a:latin typeface="Euphemia" panose="020B0503040102020104" pitchFamily="34" charset="0"/>
              </a:rPr>
              <a:t>del </a:t>
            </a:r>
            <a:r>
              <a:rPr lang="es-MX" sz="2000" dirty="0">
                <a:latin typeface="Euphemia" panose="020B0503040102020104" pitchFamily="34" charset="0"/>
              </a:rPr>
              <a:t>23 al 26 de </a:t>
            </a:r>
            <a:r>
              <a:rPr lang="es-MX" sz="2000" dirty="0" smtClean="0">
                <a:latin typeface="Euphemia" panose="020B0503040102020104" pitchFamily="34" charset="0"/>
              </a:rPr>
              <a:t>marzo de </a:t>
            </a:r>
            <a:r>
              <a:rPr lang="es-MX" sz="2000" dirty="0">
                <a:latin typeface="Euphemia" panose="020B0503040102020104" pitchFamily="34" charset="0"/>
              </a:rPr>
              <a:t>2015 y del 22 al 25 de junio de 2015. Las aplicaciones </a:t>
            </a:r>
            <a:r>
              <a:rPr lang="es-MX" sz="2000" dirty="0" smtClean="0">
                <a:latin typeface="Euphemia" panose="020B0503040102020104" pitchFamily="34" charset="0"/>
              </a:rPr>
              <a:t>posteriores las </a:t>
            </a:r>
            <a:r>
              <a:rPr lang="es-MX" sz="2000" dirty="0">
                <a:latin typeface="Euphemia" panose="020B0503040102020104" pitchFamily="34" charset="0"/>
              </a:rPr>
              <a:t>realizan los docentes en grupos diferentes al suyo para que en </a:t>
            </a:r>
            <a:r>
              <a:rPr lang="es-MX" sz="2000" dirty="0" smtClean="0">
                <a:latin typeface="Euphemia" panose="020B0503040102020104" pitchFamily="34" charset="0"/>
              </a:rPr>
              <a:t>CTE compartan </a:t>
            </a:r>
            <a:r>
              <a:rPr lang="es-MX" sz="2000" dirty="0">
                <a:latin typeface="Euphemia" panose="020B0503040102020104" pitchFamily="34" charset="0"/>
              </a:rPr>
              <a:t>sus puntos de vista y </a:t>
            </a:r>
            <a:r>
              <a:rPr lang="es-MX" sz="2000" dirty="0" smtClean="0">
                <a:latin typeface="Euphemia" panose="020B0503040102020104" pitchFamily="34" charset="0"/>
              </a:rPr>
              <a:t>los </a:t>
            </a:r>
            <a:r>
              <a:rPr lang="es-MX" sz="2000" dirty="0">
                <a:latin typeface="Euphemia" panose="020B0503040102020104" pitchFamily="34" charset="0"/>
              </a:rPr>
              <a:t>cambios o no en la convivencia </a:t>
            </a:r>
            <a:r>
              <a:rPr lang="es-MX" sz="2000" dirty="0" smtClean="0">
                <a:latin typeface="Euphemia" panose="020B0503040102020104" pitchFamily="34" charset="0"/>
              </a:rPr>
              <a:t>de sus </a:t>
            </a:r>
            <a:r>
              <a:rPr lang="es-MX" sz="2000" dirty="0">
                <a:latin typeface="Euphemia" panose="020B0503040102020104" pitchFamily="34" charset="0"/>
              </a:rPr>
              <a:t>alumnos.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1"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438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par>
                          <p:cTn id="13" fill="hold">
                            <p:stCondLst>
                              <p:cond delay="2250"/>
                            </p:stCondLst>
                            <p:childTnLst>
                              <p:par>
                                <p:cTn id="14" presetID="21" presetClass="entr" presetSubtype="1" fill="hold" grpId="0" nodeType="after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redondeado"/>
          <p:cNvSpPr/>
          <p:nvPr/>
        </p:nvSpPr>
        <p:spPr>
          <a:xfrm>
            <a:off x="611560" y="480020"/>
            <a:ext cx="4392488" cy="432048"/>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Euphemia" panose="020B0503040102020104" pitchFamily="34" charset="0"/>
              </a:rPr>
              <a:t>ASESORÍA TÉCNICA</a:t>
            </a:r>
            <a:endParaRPr lang="es-MX" sz="2400" b="1" dirty="0">
              <a:latin typeface="Euphemia" panose="020B0503040102020104" pitchFamily="34" charset="0"/>
            </a:endParaRPr>
          </a:p>
        </p:txBody>
      </p:sp>
      <p:sp>
        <p:nvSpPr>
          <p:cNvPr id="5" name="4 Rectángulo"/>
          <p:cNvSpPr/>
          <p:nvPr/>
        </p:nvSpPr>
        <p:spPr>
          <a:xfrm>
            <a:off x="251520" y="1052736"/>
            <a:ext cx="8640960" cy="2031325"/>
          </a:xfrm>
          <a:prstGeom prst="rect">
            <a:avLst/>
          </a:prstGeom>
        </p:spPr>
        <p:txBody>
          <a:bodyPr wrap="square">
            <a:spAutoFit/>
          </a:bodyPr>
          <a:lstStyle/>
          <a:p>
            <a:pPr marL="285750" indent="-285750" algn="just">
              <a:buFont typeface="Wingdings" panose="05000000000000000000" pitchFamily="2" charset="2"/>
              <a:buChar char="Ø"/>
            </a:pPr>
            <a:r>
              <a:rPr lang="es-MX" dirty="0">
                <a:latin typeface="Euphemia" panose="020B0503040102020104" pitchFamily="34" charset="0"/>
              </a:rPr>
              <a:t>El director gestiona que el personal de la USAER asista a la escuela </a:t>
            </a:r>
            <a:r>
              <a:rPr lang="es-MX" dirty="0" smtClean="0">
                <a:latin typeface="Euphemia" panose="020B0503040102020104" pitchFamily="34" charset="0"/>
              </a:rPr>
              <a:t>para apoyarlo </a:t>
            </a:r>
            <a:r>
              <a:rPr lang="es-MX" dirty="0">
                <a:latin typeface="Euphemia" panose="020B0503040102020104" pitchFamily="34" charset="0"/>
              </a:rPr>
              <a:t>durante la reunión con padres de familia </a:t>
            </a:r>
            <a:r>
              <a:rPr lang="es-MX" dirty="0" smtClean="0">
                <a:latin typeface="Euphemia" panose="020B0503040102020104" pitchFamily="34" charset="0"/>
              </a:rPr>
              <a:t>(03 de diciembre</a:t>
            </a:r>
            <a:r>
              <a:rPr lang="es-MX" dirty="0">
                <a:latin typeface="Euphemia" panose="020B0503040102020104" pitchFamily="34" charset="0"/>
              </a:rPr>
              <a:t>).</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El </a:t>
            </a:r>
            <a:r>
              <a:rPr lang="es-MX" dirty="0">
                <a:latin typeface="Euphemia" panose="020B0503040102020104" pitchFamily="34" charset="0"/>
              </a:rPr>
              <a:t>director </a:t>
            </a:r>
            <a:r>
              <a:rPr lang="es-MX" dirty="0" smtClean="0">
                <a:latin typeface="Euphemia" panose="020B0503040102020104" pitchFamily="34" charset="0"/>
              </a:rPr>
              <a:t>(con el visto bueno del supervisor), solicita al </a:t>
            </a:r>
            <a:r>
              <a:rPr lang="es-MX" dirty="0">
                <a:latin typeface="Euphemia" panose="020B0503040102020104" pitchFamily="34" charset="0"/>
              </a:rPr>
              <a:t>DIF </a:t>
            </a:r>
            <a:r>
              <a:rPr lang="es-MX" dirty="0" smtClean="0">
                <a:latin typeface="Euphemia" panose="020B0503040102020104" pitchFamily="34" charset="0"/>
              </a:rPr>
              <a:t>y/o </a:t>
            </a:r>
            <a:r>
              <a:rPr lang="es-MX" dirty="0">
                <a:latin typeface="Euphemia" panose="020B0503040102020104" pitchFamily="34" charset="0"/>
              </a:rPr>
              <a:t>en </a:t>
            </a:r>
            <a:r>
              <a:rPr lang="es-MX" dirty="0" smtClean="0">
                <a:latin typeface="Euphemia" panose="020B0503040102020104" pitchFamily="34" charset="0"/>
              </a:rPr>
              <a:t>las organizaciones no </a:t>
            </a:r>
            <a:r>
              <a:rPr lang="es-MX" dirty="0">
                <a:latin typeface="Euphemia" panose="020B0503040102020104" pitchFamily="34" charset="0"/>
              </a:rPr>
              <a:t>gubernamentales un convenio para brindar atención a los </a:t>
            </a:r>
            <a:r>
              <a:rPr lang="es-MX" dirty="0" smtClean="0">
                <a:latin typeface="Euphemia" panose="020B0503040102020104" pitchFamily="34" charset="0"/>
              </a:rPr>
              <a:t>casos que </a:t>
            </a:r>
            <a:r>
              <a:rPr lang="es-MX" dirty="0">
                <a:latin typeface="Euphemia" panose="020B0503040102020104" pitchFamily="34" charset="0"/>
              </a:rPr>
              <a:t>lo requieran. El </a:t>
            </a:r>
            <a:r>
              <a:rPr lang="es-MX" dirty="0" smtClean="0">
                <a:latin typeface="Euphemia" panose="020B0503040102020104" pitchFamily="34" charset="0"/>
              </a:rPr>
              <a:t>director </a:t>
            </a:r>
            <a:r>
              <a:rPr lang="es-MX" dirty="0">
                <a:latin typeface="Euphemia" panose="020B0503040102020104" pitchFamily="34" charset="0"/>
              </a:rPr>
              <a:t>informa en la siguiente reunión del </a:t>
            </a:r>
            <a:r>
              <a:rPr lang="es-MX" dirty="0" smtClean="0">
                <a:latin typeface="Euphemia" panose="020B0503040102020104" pitchFamily="34" charset="0"/>
              </a:rPr>
              <a:t>CTZ el </a:t>
            </a:r>
            <a:r>
              <a:rPr lang="es-MX" dirty="0">
                <a:latin typeface="Euphemia" panose="020B0503040102020104" pitchFamily="34" charset="0"/>
              </a:rPr>
              <a:t>avance de las gestiones.</a:t>
            </a:r>
          </a:p>
        </p:txBody>
      </p:sp>
      <p:sp>
        <p:nvSpPr>
          <p:cNvPr id="6" name="5 Rectángulo redondeado"/>
          <p:cNvSpPr/>
          <p:nvPr/>
        </p:nvSpPr>
        <p:spPr>
          <a:xfrm>
            <a:off x="611560" y="3302400"/>
            <a:ext cx="6075968" cy="504056"/>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Euphemia" panose="020B0503040102020104" pitchFamily="34" charset="0"/>
              </a:rPr>
              <a:t>MATERIALES E INSUMOS EDUCATIVOS</a:t>
            </a:r>
            <a:endParaRPr lang="es-MX" sz="2400" b="1" dirty="0">
              <a:latin typeface="Euphemia" panose="020B0503040102020104" pitchFamily="34" charset="0"/>
            </a:endParaRPr>
          </a:p>
        </p:txBody>
      </p:sp>
      <p:sp>
        <p:nvSpPr>
          <p:cNvPr id="7" name="6 Rectángulo"/>
          <p:cNvSpPr/>
          <p:nvPr/>
        </p:nvSpPr>
        <p:spPr>
          <a:xfrm>
            <a:off x="251520" y="4061971"/>
            <a:ext cx="8640960" cy="2031325"/>
          </a:xfrm>
          <a:prstGeom prst="rect">
            <a:avLst/>
          </a:prstGeom>
        </p:spPr>
        <p:txBody>
          <a:bodyPr wrap="square">
            <a:spAutoFit/>
          </a:bodyPr>
          <a:lstStyle/>
          <a:p>
            <a:pPr marL="285750" indent="-285750" algn="just">
              <a:buFont typeface="Wingdings" panose="05000000000000000000" pitchFamily="2" charset="2"/>
              <a:buChar char="Ø"/>
            </a:pPr>
            <a:r>
              <a:rPr lang="es-MX" dirty="0">
                <a:latin typeface="Euphemia" panose="020B0503040102020104" pitchFamily="34" charset="0"/>
              </a:rPr>
              <a:t>Los maestros de tercer grado se comprometen a compartir </a:t>
            </a:r>
            <a:r>
              <a:rPr lang="es-MX" dirty="0" smtClean="0">
                <a:latin typeface="Euphemia" panose="020B0503040102020104" pitchFamily="34" charset="0"/>
              </a:rPr>
              <a:t>algunos artículos </a:t>
            </a:r>
            <a:r>
              <a:rPr lang="es-MX" dirty="0">
                <a:latin typeface="Euphemia" panose="020B0503040102020104" pitchFamily="34" charset="0"/>
              </a:rPr>
              <a:t>sobre el tema de convivencia escolar en la última semana </a:t>
            </a:r>
            <a:r>
              <a:rPr lang="es-MX" dirty="0" smtClean="0">
                <a:latin typeface="Euphemia" panose="020B0503040102020104" pitchFamily="34" charset="0"/>
              </a:rPr>
              <a:t>del mes.</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a:latin typeface="Euphemia" panose="020B0503040102020104" pitchFamily="34" charset="0"/>
              </a:rPr>
              <a:t>El responsable de la biblioteca, revisa los acervos de las Bibliotecas </a:t>
            </a:r>
            <a:r>
              <a:rPr lang="es-MX" dirty="0" smtClean="0">
                <a:latin typeface="Euphemia" panose="020B0503040102020104" pitchFamily="34" charset="0"/>
              </a:rPr>
              <a:t>Escolar y </a:t>
            </a:r>
            <a:r>
              <a:rPr lang="es-MX" dirty="0">
                <a:latin typeface="Euphemia" panose="020B0503040102020104" pitchFamily="34" charset="0"/>
              </a:rPr>
              <a:t>de Aula que contengan textos sobre la importancia de la </a:t>
            </a:r>
            <a:r>
              <a:rPr lang="es-MX" dirty="0" smtClean="0">
                <a:latin typeface="Euphemia" panose="020B0503040102020104" pitchFamily="34" charset="0"/>
              </a:rPr>
              <a:t>autoestima y </a:t>
            </a:r>
            <a:r>
              <a:rPr lang="es-MX" dirty="0">
                <a:latin typeface="Euphemia" panose="020B0503040102020104" pitchFamily="34" charset="0"/>
              </a:rPr>
              <a:t>diálogo respetuoso para que en la siguiente reunión de CTE </a:t>
            </a:r>
            <a:r>
              <a:rPr lang="es-MX" dirty="0" smtClean="0">
                <a:latin typeface="Euphemia" panose="020B0503040102020104" pitchFamily="34" charset="0"/>
              </a:rPr>
              <a:t>los comparta </a:t>
            </a:r>
            <a:r>
              <a:rPr lang="es-MX" dirty="0">
                <a:latin typeface="Euphemia" panose="020B0503040102020104" pitchFamily="34" charset="0"/>
              </a:rPr>
              <a:t>con el resto del colectivo.</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809698"/>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6" presetClass="entr" presetSubtype="42" fill="hold" grpId="0"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outHorizontal)">
                                      <p:cBhvr>
                                        <p:cTn id="10" dur="750"/>
                                        <p:tgtEl>
                                          <p:spTgt spid="5">
                                            <p:txEl>
                                              <p:pRg st="0" end="0"/>
                                            </p:txEl>
                                          </p:spTgt>
                                        </p:tgtEl>
                                      </p:cBhvr>
                                    </p:animEffect>
                                  </p:childTnLst>
                                </p:cTn>
                              </p:par>
                            </p:childTnLst>
                          </p:cTn>
                        </p:par>
                        <p:par>
                          <p:cTn id="11" fill="hold">
                            <p:stCondLst>
                              <p:cond delay="1750"/>
                            </p:stCondLst>
                            <p:childTnLst>
                              <p:par>
                                <p:cTn id="12" presetID="16" presetClass="entr" presetSubtype="42" fill="hold" grpId="0" nodeType="afterEffect">
                                  <p:stCondLst>
                                    <p:cond delay="50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outHorizontal)">
                                      <p:cBhvr>
                                        <p:cTn id="14" dur="750"/>
                                        <p:tgtEl>
                                          <p:spTgt spid="5">
                                            <p:txEl>
                                              <p:pRg st="2" end="2"/>
                                            </p:txEl>
                                          </p:spTgt>
                                        </p:tgtEl>
                                      </p:cBhvr>
                                    </p:animEffec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4000"/>
                            </p:stCondLst>
                            <p:childTnLst>
                              <p:par>
                                <p:cTn id="19" presetID="2" presetClass="entr" presetSubtype="6" fill="hold" grpId="0" nodeType="afterEffect">
                                  <p:stCondLst>
                                    <p:cond delay="50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500"/>
                            </p:stCondLst>
                            <p:childTnLst>
                              <p:par>
                                <p:cTn id="24" presetID="2" presetClass="entr" presetSubtype="6" fill="hold" grpId="0" nodeType="afterEffect">
                                  <p:stCondLst>
                                    <p:cond delay="50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439496"/>
            <a:ext cx="8640960" cy="2492990"/>
          </a:xfrm>
          <a:prstGeom prst="rect">
            <a:avLst/>
          </a:prstGeom>
        </p:spPr>
        <p:txBody>
          <a:bodyPr wrap="square">
            <a:spAutoFit/>
          </a:bodyPr>
          <a:lstStyle/>
          <a:p>
            <a:pPr marL="285750" indent="-285750" algn="just">
              <a:buFont typeface="Wingdings" panose="05000000000000000000" pitchFamily="2" charset="2"/>
              <a:buChar char="Ø"/>
            </a:pPr>
            <a:r>
              <a:rPr lang="es-MX" sz="1700" dirty="0">
                <a:latin typeface="Euphemia" panose="020B0503040102020104" pitchFamily="34" charset="0"/>
              </a:rPr>
              <a:t>Los docentes acuerdan revisar páginas web relacionadas con el </a:t>
            </a:r>
            <a:r>
              <a:rPr lang="es-MX" sz="1700" dirty="0" smtClean="0">
                <a:latin typeface="Euphemia" panose="020B0503040102020104" pitchFamily="34" charset="0"/>
              </a:rPr>
              <a:t>tema de </a:t>
            </a:r>
            <a:r>
              <a:rPr lang="es-MX" sz="1700" dirty="0">
                <a:latin typeface="Euphemia" panose="020B0503040102020104" pitchFamily="34" charset="0"/>
              </a:rPr>
              <a:t>convivencia escolar para compartirlas con sus compañeros vía </a:t>
            </a:r>
            <a:r>
              <a:rPr lang="es-MX" sz="1700" dirty="0" smtClean="0">
                <a:latin typeface="Euphemia" panose="020B0503040102020104" pitchFamily="34" charset="0"/>
              </a:rPr>
              <a:t>correo electrónico </a:t>
            </a:r>
            <a:r>
              <a:rPr lang="es-MX" sz="1700" dirty="0">
                <a:latin typeface="Euphemia" panose="020B0503040102020104" pitchFamily="34" charset="0"/>
              </a:rPr>
              <a:t>antes del </a:t>
            </a:r>
            <a:r>
              <a:rPr lang="es-MX" sz="1700" dirty="0" smtClean="0">
                <a:latin typeface="Euphemia" panose="020B0503040102020104" pitchFamily="34" charset="0"/>
              </a:rPr>
              <a:t>15 </a:t>
            </a:r>
            <a:r>
              <a:rPr lang="es-MX" sz="1700" dirty="0">
                <a:latin typeface="Euphemia" panose="020B0503040102020104" pitchFamily="34" charset="0"/>
              </a:rPr>
              <a:t>de </a:t>
            </a:r>
            <a:r>
              <a:rPr lang="es-MX" sz="1700" dirty="0" smtClean="0">
                <a:latin typeface="Euphemia" panose="020B0503040102020104" pitchFamily="34" charset="0"/>
              </a:rPr>
              <a:t>diciembre.</a:t>
            </a:r>
          </a:p>
          <a:p>
            <a:pPr marL="285750" indent="-285750" algn="just">
              <a:buFont typeface="Wingdings" panose="05000000000000000000" pitchFamily="2" charset="2"/>
              <a:buChar char="Ø"/>
            </a:pPr>
            <a:endParaRPr lang="es-MX" sz="1000" dirty="0" smtClean="0">
              <a:latin typeface="Euphemia" panose="020B0503040102020104" pitchFamily="34" charset="0"/>
            </a:endParaRPr>
          </a:p>
          <a:p>
            <a:pPr marL="285750" indent="-285750" algn="just">
              <a:buFont typeface="Wingdings" panose="05000000000000000000" pitchFamily="2" charset="2"/>
              <a:buChar char="Ø"/>
            </a:pPr>
            <a:r>
              <a:rPr lang="es-MX" sz="1700" dirty="0">
                <a:latin typeface="Euphemia" panose="020B0503040102020104" pitchFamily="34" charset="0"/>
              </a:rPr>
              <a:t>El colectivo a partir de los recursos con los que cuenta decide la </a:t>
            </a:r>
            <a:r>
              <a:rPr lang="es-MX" sz="1700" dirty="0" smtClean="0">
                <a:latin typeface="Euphemia" panose="020B0503040102020104" pitchFamily="34" charset="0"/>
              </a:rPr>
              <a:t>compra del </a:t>
            </a:r>
            <a:r>
              <a:rPr lang="es-MX" sz="1700" dirty="0">
                <a:latin typeface="Euphemia" panose="020B0503040102020104" pitchFamily="34" charset="0"/>
              </a:rPr>
              <a:t>material propuesto por los compañeros de la USAER</a:t>
            </a:r>
            <a:r>
              <a:rPr lang="es-MX" sz="1700" dirty="0" smtClean="0">
                <a:latin typeface="Euphemia" panose="020B0503040102020104" pitchFamily="34" charset="0"/>
              </a:rPr>
              <a:t>:</a:t>
            </a:r>
          </a:p>
          <a:p>
            <a:pPr marL="285750" indent="-285750" algn="just">
              <a:buFont typeface="Wingdings" panose="05000000000000000000" pitchFamily="2" charset="2"/>
              <a:buChar char="Ø"/>
            </a:pPr>
            <a:endParaRPr lang="es-MX" sz="1000" dirty="0">
              <a:latin typeface="Euphemia" panose="020B0503040102020104" pitchFamily="34" charset="0"/>
            </a:endParaRPr>
          </a:p>
          <a:p>
            <a:pPr marL="981075" indent="-285750" algn="just">
              <a:buFont typeface="Wingdings" panose="05000000000000000000" pitchFamily="2" charset="2"/>
              <a:buChar char="ü"/>
            </a:pPr>
            <a:r>
              <a:rPr lang="es-MX" sz="1700" dirty="0" smtClean="0">
                <a:latin typeface="Euphemia" panose="020B0503040102020104" pitchFamily="34" charset="0"/>
              </a:rPr>
              <a:t>Ballesteros</a:t>
            </a:r>
            <a:r>
              <a:rPr lang="es-MX" sz="1700" dirty="0">
                <a:latin typeface="Euphemia" panose="020B0503040102020104" pitchFamily="34" charset="0"/>
              </a:rPr>
              <a:t>, M. (2009), Familia y escuela, España, Asociación Procompal.</a:t>
            </a:r>
          </a:p>
          <a:p>
            <a:pPr marL="981075" indent="-285750" algn="just">
              <a:buFont typeface="Wingdings" panose="05000000000000000000" pitchFamily="2" charset="2"/>
              <a:buChar char="ü"/>
            </a:pPr>
            <a:r>
              <a:rPr lang="es-MX" sz="1700" i="1" dirty="0" smtClean="0">
                <a:solidFill>
                  <a:srgbClr val="0070C0"/>
                </a:solidFill>
                <a:latin typeface="Euphemia" panose="020B0503040102020104" pitchFamily="34" charset="0"/>
              </a:rPr>
              <a:t>De </a:t>
            </a:r>
            <a:r>
              <a:rPr lang="es-MX" sz="1700" i="1" dirty="0">
                <a:solidFill>
                  <a:srgbClr val="0070C0"/>
                </a:solidFill>
                <a:latin typeface="Euphemia" panose="020B0503040102020104" pitchFamily="34" charset="0"/>
              </a:rPr>
              <a:t>Vicente, J. (2010), 7 ideas claves. Escuelas sostenibles en convivencia</a:t>
            </a:r>
            <a:r>
              <a:rPr lang="es-MX" sz="1700" i="1" dirty="0" smtClean="0">
                <a:solidFill>
                  <a:srgbClr val="0070C0"/>
                </a:solidFill>
                <a:latin typeface="Euphemia" panose="020B0503040102020104" pitchFamily="34" charset="0"/>
              </a:rPr>
              <a:t>, España</a:t>
            </a:r>
            <a:r>
              <a:rPr lang="es-MX" sz="1700" i="1" dirty="0">
                <a:solidFill>
                  <a:srgbClr val="0070C0"/>
                </a:solidFill>
                <a:latin typeface="Euphemia" panose="020B0503040102020104" pitchFamily="34" charset="0"/>
              </a:rPr>
              <a:t>, Grao.</a:t>
            </a:r>
          </a:p>
        </p:txBody>
      </p:sp>
      <p:graphicFrame>
        <p:nvGraphicFramePr>
          <p:cNvPr id="5" name="4 Tabla"/>
          <p:cNvGraphicFramePr>
            <a:graphicFrameLocks noGrp="1"/>
          </p:cNvGraphicFramePr>
          <p:nvPr>
            <p:extLst>
              <p:ext uri="{D42A27DB-BD31-4B8C-83A1-F6EECF244321}">
                <p14:modId xmlns:p14="http://schemas.microsoft.com/office/powerpoint/2010/main" val="2153329532"/>
              </p:ext>
            </p:extLst>
          </p:nvPr>
        </p:nvGraphicFramePr>
        <p:xfrm>
          <a:off x="251520" y="3240272"/>
          <a:ext cx="8640960" cy="3139440"/>
        </p:xfrm>
        <a:graphic>
          <a:graphicData uri="http://schemas.openxmlformats.org/drawingml/2006/table">
            <a:tbl>
              <a:tblPr firstRow="1" bandRow="1">
                <a:tableStyleId>{5C22544A-7EE6-4342-B048-85BDC9FD1C3A}</a:tableStyleId>
              </a:tblPr>
              <a:tblGrid>
                <a:gridCol w="720080"/>
                <a:gridCol w="7920880"/>
              </a:tblGrid>
              <a:tr h="370840">
                <a:tc rowSpan="5">
                  <a:txBody>
                    <a:bodyPr/>
                    <a:lstStyle/>
                    <a:p>
                      <a:pPr algn="ctr"/>
                      <a:r>
                        <a:rPr lang="es-MX" sz="1800" b="0" dirty="0" smtClean="0">
                          <a:effectLst>
                            <a:outerShdw blurRad="38100" dist="38100" dir="2700000" algn="tl">
                              <a:srgbClr val="000000">
                                <a:alpha val="43137"/>
                              </a:srgbClr>
                            </a:outerShdw>
                          </a:effectLst>
                          <a:latin typeface="Euphemia" panose="020B0503040102020104" pitchFamily="34" charset="0"/>
                        </a:rPr>
                        <a:t>Para saber más del tema</a:t>
                      </a:r>
                      <a:endParaRPr lang="es-MX" sz="1800" b="0" dirty="0">
                        <a:effectLst>
                          <a:outerShdw blurRad="38100" dist="38100" dir="2700000" algn="tl">
                            <a:srgbClr val="000000">
                              <a:alpha val="43137"/>
                            </a:srgbClr>
                          </a:outerShdw>
                        </a:effectLst>
                        <a:latin typeface="Euphemia" panose="020B0503040102020104" pitchFamily="34" charset="0"/>
                      </a:endParaRPr>
                    </a:p>
                  </a:txBody>
                  <a:tcPr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just"/>
                      <a:r>
                        <a:rPr lang="es-MX" sz="1600" b="0" i="1" dirty="0" smtClean="0">
                          <a:solidFill>
                            <a:srgbClr val="0070C0"/>
                          </a:solidFill>
                          <a:effectLst>
                            <a:outerShdw blurRad="38100" dist="38100" dir="2700000" algn="tl">
                              <a:srgbClr val="000000">
                                <a:alpha val="43137"/>
                              </a:srgbClr>
                            </a:outerShdw>
                          </a:effectLst>
                          <a:latin typeface="Euphemia" panose="020B0503040102020104" pitchFamily="34" charset="0"/>
                        </a:rPr>
                        <a:t>CONAPRED, Manual de Lectura de los cuentos Kipatla para tratarnos igual (http://goo.gl/iNSN9c Fecha de consulta 14 de noviembre 2014).</a:t>
                      </a:r>
                      <a:endParaRPr lang="es-MX" sz="1600" b="0" i="1" dirty="0">
                        <a:solidFill>
                          <a:srgbClr val="0070C0"/>
                        </a:solidFill>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vMerge="1">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Maurin, S. (2013), </a:t>
                      </a:r>
                      <a:r>
                        <a:rPr lang="es-MX" sz="1600" b="0" i="1"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Educación emocional y social en el aula. Un nuevo paradigma, estrategias y experiencias</a:t>
                      </a:r>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 Edit. Bonoum, Bueno Aires, Argentina.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vMerge="1">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Pérez Cristina y Bazdresch M. (2010), </a:t>
                      </a:r>
                      <a:r>
                        <a:rPr lang="es-MX" sz="1600" b="0" i="1"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Las voces del aula. Conversar en la escuela</a:t>
                      </a:r>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 Edit. SM, México.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vMerge="1">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r>
                        <a:rPr lang="es-MX" sz="1600" b="0" i="1" kern="1200" dirty="0" smtClean="0">
                          <a:solidFill>
                            <a:srgbClr val="0070C0"/>
                          </a:solidFill>
                          <a:effectLst>
                            <a:outerShdw blurRad="38100" dist="38100" dir="2700000" algn="tl">
                              <a:srgbClr val="000000">
                                <a:alpha val="43137"/>
                              </a:srgbClr>
                            </a:outerShdw>
                          </a:effectLst>
                          <a:latin typeface="Euphemia" panose="020B0503040102020104" pitchFamily="34" charset="0"/>
                          <a:ea typeface="+mn-ea"/>
                          <a:cs typeface="+mn-cs"/>
                        </a:rPr>
                        <a:t>Romagnoli, C. “Una buena autoestima promueve los aprendizajes y el desarrollo de nuestros hijos/Actividad para Reunión de Apoderados” (www.educarchile.cl Fecha de consulta 06 noviembre 2014).</a:t>
                      </a:r>
                      <a:endParaRPr lang="es-MX" sz="1600" b="0" i="1" kern="1200" dirty="0">
                        <a:solidFill>
                          <a:srgbClr val="0070C0"/>
                        </a:solidFill>
                        <a:effectLst>
                          <a:outerShdw blurRad="38100" dist="38100" dir="2700000" algn="tl">
                            <a:srgbClr val="000000">
                              <a:alpha val="43137"/>
                            </a:srgbClr>
                          </a:outerShdw>
                        </a:effectLst>
                        <a:latin typeface="Euphemia" panose="020B0503040102020104" pitchFamily="34"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vMerge="1">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just" defTabSz="914400" rtl="0" eaLnBrk="1" latinLnBrk="0" hangingPunct="1"/>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Yagoseskiy, R. (1998), </a:t>
                      </a:r>
                      <a:r>
                        <a:rPr lang="es-MX" sz="1600" b="0" i="1"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Autoestima en palabras sencillas</a:t>
                      </a:r>
                      <a:r>
                        <a:rPr lang="es-MX" sz="1600" b="0" kern="1200" dirty="0" smtClean="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rPr>
                        <a:t>, México, Júpiter Editores. 14 de noviembre 2014).</a:t>
                      </a:r>
                      <a:endParaRPr lang="es-MX" sz="1600" b="0" kern="1200" dirty="0">
                        <a:solidFill>
                          <a:schemeClr val="tx1"/>
                        </a:solidFill>
                        <a:effectLst>
                          <a:outerShdw blurRad="38100" dist="38100" dir="2700000" algn="tl">
                            <a:srgbClr val="000000">
                              <a:alpha val="43137"/>
                            </a:srgbClr>
                          </a:outerShdw>
                        </a:effectLst>
                        <a:latin typeface="Euphemia" panose="020B0503040102020104" pitchFamily="34"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8615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3" fill="hold" grpId="0" nodeType="afterEffect">
                                  <p:stCondLst>
                                    <p:cond delay="50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3" fill="hold" grpId="0" nodeType="afterEffect">
                                  <p:stCondLst>
                                    <p:cond delay="50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3" fill="hold" grpId="0"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13" presetClass="entr" presetSubtype="16"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76082" y="476672"/>
            <a:ext cx="8640960" cy="5909311"/>
          </a:xfrm>
          <a:prstGeom prst="rect">
            <a:avLst/>
          </a:prstGeom>
        </p:spPr>
        <p:txBody>
          <a:bodyPr wrap="square">
            <a:spAutoFit/>
          </a:bodyPr>
          <a:lstStyle/>
          <a:p>
            <a:pPr marL="342900" indent="-342900" algn="just">
              <a:buFont typeface="+mj-lt"/>
              <a:buAutoNum type="arabicPeriod" startAt="16"/>
            </a:pPr>
            <a:r>
              <a:rPr lang="es-MX" dirty="0">
                <a:latin typeface="Euphemia" panose="020B0503040102020104" pitchFamily="34" charset="0"/>
              </a:rPr>
              <a:t>Con base en al análisis efectuado, respondan las siguientes preguntas</a:t>
            </a:r>
            <a:r>
              <a:rPr lang="es-MX" dirty="0" smtClean="0">
                <a:latin typeface="Euphemia" panose="020B0503040102020104" pitchFamily="34" charset="0"/>
              </a:rPr>
              <a:t>:</a:t>
            </a:r>
          </a:p>
          <a:p>
            <a:pPr algn="just"/>
            <a:endParaRPr lang="es-MX" dirty="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Para </a:t>
            </a:r>
            <a:r>
              <a:rPr lang="es-MX" dirty="0">
                <a:latin typeface="Euphemia" panose="020B0503040102020104" pitchFamily="34" charset="0"/>
              </a:rPr>
              <a:t>atender el problema de los insultos y las burlas la escuela </a:t>
            </a:r>
            <a:r>
              <a:rPr lang="es-MX" dirty="0" smtClean="0">
                <a:latin typeface="Euphemia" panose="020B0503040102020104" pitchFamily="34" charset="0"/>
              </a:rPr>
              <a:t>secundaria Pablo </a:t>
            </a:r>
            <a:r>
              <a:rPr lang="es-MX" dirty="0">
                <a:latin typeface="Euphemia" panose="020B0503040102020104" pitchFamily="34" charset="0"/>
              </a:rPr>
              <a:t>Latapí Sarre decidió trabajar el tema de autoestima, ¿</a:t>
            </a:r>
            <a:r>
              <a:rPr lang="es-MX" dirty="0" smtClean="0">
                <a:latin typeface="Euphemia" panose="020B0503040102020104" pitchFamily="34" charset="0"/>
              </a:rPr>
              <a:t>qué opinan </a:t>
            </a:r>
            <a:r>
              <a:rPr lang="es-MX" dirty="0">
                <a:latin typeface="Euphemia" panose="020B0503040102020104" pitchFamily="34" charset="0"/>
              </a:rPr>
              <a:t>al respecto?, ¿cuál fue la intención?</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De </a:t>
            </a:r>
            <a:r>
              <a:rPr lang="es-MX" dirty="0">
                <a:latin typeface="Euphemia" panose="020B0503040102020104" pitchFamily="34" charset="0"/>
              </a:rPr>
              <a:t>manera general, ¿cómo se organizó la escuela?, ¿qué </a:t>
            </a:r>
            <a:r>
              <a:rPr lang="es-MX" dirty="0" smtClean="0">
                <a:latin typeface="Euphemia" panose="020B0503040102020104" pitchFamily="34" charset="0"/>
              </a:rPr>
              <a:t>importancia tuvo </a:t>
            </a:r>
            <a:r>
              <a:rPr lang="es-MX" dirty="0">
                <a:latin typeface="Euphemia" panose="020B0503040102020104" pitchFamily="34" charset="0"/>
              </a:rPr>
              <a:t>la participación de la comunidad escolar?</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Los </a:t>
            </a:r>
            <a:r>
              <a:rPr lang="es-MX" dirty="0">
                <a:latin typeface="Euphemia" panose="020B0503040102020104" pitchFamily="34" charset="0"/>
              </a:rPr>
              <a:t>docentes se organizaron para recibir a los alumnos por su </a:t>
            </a:r>
            <a:r>
              <a:rPr lang="es-MX" dirty="0" smtClean="0">
                <a:latin typeface="Euphemia" panose="020B0503040102020104" pitchFamily="34" charset="0"/>
              </a:rPr>
              <a:t>nombre a </a:t>
            </a:r>
            <a:r>
              <a:rPr lang="es-MX" dirty="0">
                <a:latin typeface="Euphemia" panose="020B0503040102020104" pitchFamily="34" charset="0"/>
              </a:rPr>
              <a:t>la entrada y socializar en el periódico mural sus gustos y cualidades</a:t>
            </a:r>
            <a:r>
              <a:rPr lang="es-MX" dirty="0" smtClean="0">
                <a:latin typeface="Euphemia" panose="020B0503040102020104" pitchFamily="34" charset="0"/>
              </a:rPr>
              <a:t>, ¿</a:t>
            </a:r>
            <a:r>
              <a:rPr lang="es-MX" dirty="0">
                <a:latin typeface="Euphemia" panose="020B0503040102020104" pitchFamily="34" charset="0"/>
              </a:rPr>
              <a:t>cuál fue el propósito de estas actividades?</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En </a:t>
            </a:r>
            <a:r>
              <a:rPr lang="es-MX" dirty="0">
                <a:latin typeface="Euphemia" panose="020B0503040102020104" pitchFamily="34" charset="0"/>
              </a:rPr>
              <a:t>el CTE el colectivo llevó a cabo la actividad descrita en el apartado </a:t>
            </a:r>
            <a:r>
              <a:rPr lang="es-MX" dirty="0" smtClean="0">
                <a:latin typeface="Euphemia" panose="020B0503040102020104" pitchFamily="34" charset="0"/>
              </a:rPr>
              <a:t>Entre maestros </a:t>
            </a:r>
            <a:r>
              <a:rPr lang="es-MX" dirty="0">
                <a:latin typeface="Euphemia" panose="020B0503040102020104" pitchFamily="34" charset="0"/>
              </a:rPr>
              <a:t>¿qué se esperaba de esta actividad?, ¿cuál fue la </a:t>
            </a:r>
            <a:r>
              <a:rPr lang="es-MX" dirty="0" smtClean="0">
                <a:latin typeface="Euphemia" panose="020B0503040102020104" pitchFamily="34" charset="0"/>
              </a:rPr>
              <a:t>intención de </a:t>
            </a:r>
            <a:r>
              <a:rPr lang="es-MX" dirty="0">
                <a:latin typeface="Euphemia" panose="020B0503040102020104" pitchFamily="34" charset="0"/>
              </a:rPr>
              <a:t>aplicarla también con los padres de familia?</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En </a:t>
            </a:r>
            <a:r>
              <a:rPr lang="es-MX" dirty="0">
                <a:latin typeface="Euphemia" panose="020B0503040102020104" pitchFamily="34" charset="0"/>
              </a:rPr>
              <a:t>los instrumentos de evaluación diseñados por el colectivo, ¿qué </a:t>
            </a:r>
            <a:r>
              <a:rPr lang="es-MX" dirty="0" smtClean="0">
                <a:latin typeface="Euphemia" panose="020B0503040102020104" pitchFamily="34" charset="0"/>
              </a:rPr>
              <a:t>aspectos se </a:t>
            </a:r>
            <a:r>
              <a:rPr lang="es-MX" dirty="0">
                <a:latin typeface="Euphemia" panose="020B0503040102020104" pitchFamily="34" charset="0"/>
              </a:rPr>
              <a:t>consideraron para recuperar información?, ¿por qué?</a:t>
            </a:r>
          </a:p>
          <a:p>
            <a:pPr marL="285750" indent="-285750" algn="just">
              <a:buFont typeface="Wingdings" panose="05000000000000000000" pitchFamily="2" charset="2"/>
              <a:buChar char="Ø"/>
            </a:pPr>
            <a:endParaRPr lang="es-MX" dirty="0" smtClean="0">
              <a:latin typeface="Euphemia" panose="020B0503040102020104" pitchFamily="34" charset="0"/>
            </a:endParaRPr>
          </a:p>
          <a:p>
            <a:pPr marL="285750" indent="-285750" algn="just">
              <a:buFont typeface="Wingdings" panose="05000000000000000000" pitchFamily="2" charset="2"/>
              <a:buChar char="Ø"/>
            </a:pPr>
            <a:r>
              <a:rPr lang="es-MX" dirty="0" smtClean="0">
                <a:latin typeface="Euphemia" panose="020B0503040102020104" pitchFamily="34" charset="0"/>
              </a:rPr>
              <a:t>¿</a:t>
            </a:r>
            <a:r>
              <a:rPr lang="es-MX" dirty="0">
                <a:latin typeface="Euphemia" panose="020B0503040102020104" pitchFamily="34" charset="0"/>
              </a:rPr>
              <a:t>Qué ámbitos de trabajo están presentes en la estrategia?</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865154"/>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1500"/>
                                        <p:tgtEl>
                                          <p:spTgt spid="4">
                                            <p:txEl>
                                              <p:pRg st="0" end="0"/>
                                            </p:txEl>
                                          </p:spTgt>
                                        </p:tgtEl>
                                      </p:cBhvr>
                                    </p:animEffect>
                                  </p:childTnLst>
                                </p:cTn>
                              </p:par>
                            </p:childTnLst>
                          </p:cTn>
                        </p:par>
                        <p:par>
                          <p:cTn id="8" fill="hold">
                            <p:stCondLst>
                              <p:cond delay="2000"/>
                            </p:stCondLst>
                            <p:childTnLst>
                              <p:par>
                                <p:cTn id="9" presetID="16" presetClass="entr" presetSubtype="37"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arn(outVertical)">
                                      <p:cBhvr>
                                        <p:cTn id="11" dur="1500"/>
                                        <p:tgtEl>
                                          <p:spTgt spid="4">
                                            <p:txEl>
                                              <p:pRg st="2" end="2"/>
                                            </p:txEl>
                                          </p:spTgt>
                                        </p:tgtEl>
                                      </p:cBhvr>
                                    </p:animEffect>
                                  </p:childTnLst>
                                </p:cTn>
                              </p:par>
                            </p:childTnLst>
                          </p:cTn>
                        </p:par>
                        <p:par>
                          <p:cTn id="12" fill="hold">
                            <p:stCondLst>
                              <p:cond delay="4000"/>
                            </p:stCondLst>
                            <p:childTnLst>
                              <p:par>
                                <p:cTn id="13" presetID="16" presetClass="entr" presetSubtype="37" fill="hold" grpId="0" nodeType="after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arn(outVertical)">
                                      <p:cBhvr>
                                        <p:cTn id="15" dur="1500"/>
                                        <p:tgtEl>
                                          <p:spTgt spid="4">
                                            <p:txEl>
                                              <p:pRg st="4" end="4"/>
                                            </p:txEl>
                                          </p:spTgt>
                                        </p:tgtEl>
                                      </p:cBhvr>
                                    </p:animEffect>
                                  </p:childTnLst>
                                </p:cTn>
                              </p:par>
                            </p:childTnLst>
                          </p:cTn>
                        </p:par>
                        <p:par>
                          <p:cTn id="16" fill="hold">
                            <p:stCondLst>
                              <p:cond delay="6000"/>
                            </p:stCondLst>
                            <p:childTnLst>
                              <p:par>
                                <p:cTn id="17" presetID="16" presetClass="entr" presetSubtype="37" fill="hold" grpId="0"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arn(outVertical)">
                                      <p:cBhvr>
                                        <p:cTn id="19" dur="1500"/>
                                        <p:tgtEl>
                                          <p:spTgt spid="4">
                                            <p:txEl>
                                              <p:pRg st="6" end="6"/>
                                            </p:txEl>
                                          </p:spTgt>
                                        </p:tgtEl>
                                      </p:cBhvr>
                                    </p:animEffect>
                                  </p:childTnLst>
                                </p:cTn>
                              </p:par>
                            </p:childTnLst>
                          </p:cTn>
                        </p:par>
                        <p:par>
                          <p:cTn id="20" fill="hold">
                            <p:stCondLst>
                              <p:cond delay="8000"/>
                            </p:stCondLst>
                            <p:childTnLst>
                              <p:par>
                                <p:cTn id="21" presetID="16" presetClass="entr" presetSubtype="37" fill="hold" grpId="0" nodeType="afterEffect">
                                  <p:stCondLst>
                                    <p:cond delay="50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arn(outVertical)">
                                      <p:cBhvr>
                                        <p:cTn id="23" dur="1500"/>
                                        <p:tgtEl>
                                          <p:spTgt spid="4">
                                            <p:txEl>
                                              <p:pRg st="8" end="8"/>
                                            </p:txEl>
                                          </p:spTgt>
                                        </p:tgtEl>
                                      </p:cBhvr>
                                    </p:animEffect>
                                  </p:childTnLst>
                                </p:cTn>
                              </p:par>
                            </p:childTnLst>
                          </p:cTn>
                        </p:par>
                        <p:par>
                          <p:cTn id="24" fill="hold">
                            <p:stCondLst>
                              <p:cond delay="10000"/>
                            </p:stCondLst>
                            <p:childTnLst>
                              <p:par>
                                <p:cTn id="25" presetID="16" presetClass="entr" presetSubtype="37" fill="hold" grpId="0" nodeType="afterEffect">
                                  <p:stCondLst>
                                    <p:cond delay="50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barn(outVertical)">
                                      <p:cBhvr>
                                        <p:cTn id="27" dur="1500"/>
                                        <p:tgtEl>
                                          <p:spTgt spid="4">
                                            <p:txEl>
                                              <p:pRg st="10" end="10"/>
                                            </p:txEl>
                                          </p:spTgt>
                                        </p:tgtEl>
                                      </p:cBhvr>
                                    </p:animEffect>
                                  </p:childTnLst>
                                </p:cTn>
                              </p:par>
                            </p:childTnLst>
                          </p:cTn>
                        </p:par>
                        <p:par>
                          <p:cTn id="28" fill="hold">
                            <p:stCondLst>
                              <p:cond delay="12000"/>
                            </p:stCondLst>
                            <p:childTnLst>
                              <p:par>
                                <p:cTn id="29" presetID="16" presetClass="entr" presetSubtype="37" fill="hold" grpId="0" nodeType="afterEffect">
                                  <p:stCondLst>
                                    <p:cond delay="50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barn(outVertical)">
                                      <p:cBhvr>
                                        <p:cTn id="31" dur="1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76082" y="548680"/>
            <a:ext cx="8640960" cy="1200329"/>
          </a:xfrm>
          <a:prstGeom prst="rect">
            <a:avLst/>
          </a:prstGeom>
        </p:spPr>
        <p:txBody>
          <a:bodyPr wrap="square">
            <a:spAutoFit/>
          </a:bodyPr>
          <a:lstStyle/>
          <a:p>
            <a:pPr marL="342900" indent="-342900" algn="just">
              <a:buFont typeface="+mj-lt"/>
              <a:buAutoNum type="arabicPeriod" startAt="17"/>
            </a:pPr>
            <a:r>
              <a:rPr lang="es-MX" dirty="0">
                <a:latin typeface="Euphemia" panose="020B0503040102020104" pitchFamily="34" charset="0"/>
              </a:rPr>
              <a:t>Revisen su línea del tiempo, a partir de ello den respuesta</a:t>
            </a:r>
            <a:r>
              <a:rPr lang="es-MX" dirty="0" smtClean="0">
                <a:latin typeface="Euphemia" panose="020B0503040102020104" pitchFamily="34" charset="0"/>
              </a:rPr>
              <a:t>:</a:t>
            </a:r>
          </a:p>
          <a:p>
            <a:pPr algn="just"/>
            <a:endParaRPr lang="es-MX" dirty="0">
              <a:latin typeface="Euphemia" panose="020B0503040102020104" pitchFamily="34" charset="0"/>
            </a:endParaRPr>
          </a:p>
          <a:p>
            <a:pPr marL="285750" indent="-285750" algn="just">
              <a:buFont typeface="Wingdings" panose="05000000000000000000" pitchFamily="2" charset="2"/>
              <a:buChar char="Ø"/>
            </a:pPr>
            <a:r>
              <a:rPr lang="es-MX" dirty="0">
                <a:latin typeface="Euphemia" panose="020B0503040102020104" pitchFamily="34" charset="0"/>
              </a:rPr>
              <a:t>¿Han considerado estos ámbitos en las actividades que han </a:t>
            </a:r>
            <a:r>
              <a:rPr lang="es-MX" dirty="0" smtClean="0">
                <a:latin typeface="Euphemia" panose="020B0503040102020104" pitchFamily="34" charset="0"/>
              </a:rPr>
              <a:t>desarrollado hasta </a:t>
            </a:r>
            <a:r>
              <a:rPr lang="es-MX" dirty="0">
                <a:latin typeface="Euphemia" panose="020B0503040102020104" pitchFamily="34" charset="0"/>
              </a:rPr>
              <a:t>el momento?, ¿de qué manera? Registren en la siguiente tabla:</a:t>
            </a:r>
          </a:p>
        </p:txBody>
      </p:sp>
      <p:graphicFrame>
        <p:nvGraphicFramePr>
          <p:cNvPr id="5" name="4 Tabla"/>
          <p:cNvGraphicFramePr>
            <a:graphicFrameLocks noGrp="1"/>
          </p:cNvGraphicFramePr>
          <p:nvPr>
            <p:extLst>
              <p:ext uri="{D42A27DB-BD31-4B8C-83A1-F6EECF244321}">
                <p14:modId xmlns:p14="http://schemas.microsoft.com/office/powerpoint/2010/main" val="3883706233"/>
              </p:ext>
            </p:extLst>
          </p:nvPr>
        </p:nvGraphicFramePr>
        <p:xfrm>
          <a:off x="237868" y="1988840"/>
          <a:ext cx="8640964" cy="2966720"/>
        </p:xfrm>
        <a:graphic>
          <a:graphicData uri="http://schemas.openxmlformats.org/drawingml/2006/table">
            <a:tbl>
              <a:tblPr firstRow="1" bandRow="1">
                <a:tableStyleId>{5C22544A-7EE6-4342-B048-85BDC9FD1C3A}</a:tableStyleId>
              </a:tblPr>
              <a:tblGrid>
                <a:gridCol w="3431824"/>
                <a:gridCol w="888658"/>
                <a:gridCol w="767526"/>
                <a:gridCol w="3552956"/>
              </a:tblGrid>
              <a:tr h="370840">
                <a:tc>
                  <a:txBody>
                    <a:bodyPr/>
                    <a:lstStyle/>
                    <a:p>
                      <a:pPr algn="ctr"/>
                      <a:r>
                        <a:rPr lang="es-MX" sz="1700" b="0" dirty="0" smtClean="0">
                          <a:effectLst>
                            <a:outerShdw blurRad="38100" dist="38100" dir="2700000" algn="tl">
                              <a:srgbClr val="000000">
                                <a:alpha val="43137"/>
                              </a:srgbClr>
                            </a:outerShdw>
                          </a:effectLst>
                          <a:latin typeface="Euphemia" panose="020B0503040102020104" pitchFamily="34" charset="0"/>
                        </a:rPr>
                        <a:t>Ámbitos</a:t>
                      </a:r>
                      <a:endParaRPr lang="es-MX" sz="1700" b="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ctr"/>
                      <a:r>
                        <a:rPr lang="es-MX" sz="1700" b="0" dirty="0" smtClean="0">
                          <a:effectLst>
                            <a:outerShdw blurRad="38100" dist="38100" dir="2700000" algn="tl">
                              <a:srgbClr val="000000">
                                <a:alpha val="43137"/>
                              </a:srgbClr>
                            </a:outerShdw>
                          </a:effectLst>
                          <a:latin typeface="Euphemia" panose="020B0503040102020104" pitchFamily="34" charset="0"/>
                        </a:rPr>
                        <a:t>Sí</a:t>
                      </a:r>
                      <a:endParaRPr lang="es-MX" sz="1700" b="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ctr"/>
                      <a:r>
                        <a:rPr lang="es-MX" sz="1700" b="0" dirty="0" smtClean="0">
                          <a:effectLst>
                            <a:outerShdw blurRad="38100" dist="38100" dir="2700000" algn="tl">
                              <a:srgbClr val="000000">
                                <a:alpha val="43137"/>
                              </a:srgbClr>
                            </a:outerShdw>
                          </a:effectLst>
                          <a:latin typeface="Euphemia" panose="020B0503040102020104" pitchFamily="34" charset="0"/>
                        </a:rPr>
                        <a:t>No</a:t>
                      </a:r>
                      <a:endParaRPr lang="es-MX" sz="1700" b="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c>
                  <a:txBody>
                    <a:bodyPr/>
                    <a:lstStyle/>
                    <a:p>
                      <a:pPr algn="ctr"/>
                      <a:r>
                        <a:rPr lang="es-MX" sz="1700" b="0" dirty="0" smtClean="0">
                          <a:effectLst>
                            <a:outerShdw blurRad="38100" dist="38100" dir="2700000" algn="tl">
                              <a:srgbClr val="000000">
                                <a:alpha val="43137"/>
                              </a:srgbClr>
                            </a:outerShdw>
                          </a:effectLst>
                          <a:latin typeface="Euphemia" panose="020B0503040102020104" pitchFamily="34" charset="0"/>
                        </a:rPr>
                        <a:t>De qué manera</a:t>
                      </a:r>
                      <a:endParaRPr lang="es-MX" sz="1700" b="0" dirty="0">
                        <a:effectLst>
                          <a:outerShdw blurRad="38100" dist="38100" dir="2700000" algn="tl">
                            <a:srgbClr val="000000">
                              <a:alpha val="43137"/>
                            </a:srgbClr>
                          </a:outerShdw>
                        </a:effectLst>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6666"/>
                    </a:solidFill>
                  </a:tcPr>
                </a:tc>
              </a:tr>
              <a:tr h="370840">
                <a:tc>
                  <a:txBody>
                    <a:bodyPr/>
                    <a:lstStyle/>
                    <a:p>
                      <a:r>
                        <a:rPr lang="es-MX" sz="1600" dirty="0" smtClean="0">
                          <a:latin typeface="Euphemia" panose="020B0503040102020104" pitchFamily="34" charset="0"/>
                        </a:rPr>
                        <a:t>En el salón de clases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En la escuela</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Entre maestros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Con los padres de familia</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Para medir avances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Asesoría técnica</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r>
                        <a:rPr lang="es-MX" sz="1600" dirty="0" smtClean="0">
                          <a:latin typeface="Euphemia" panose="020B0503040102020104" pitchFamily="34" charset="0"/>
                        </a:rPr>
                        <a:t>Materiales e insumos educativos</a:t>
                      </a:r>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s-MX" sz="1600" dirty="0">
                        <a:latin typeface="Euphemia" panose="020B05030401020201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6" name="5 Rectángulo"/>
          <p:cNvSpPr/>
          <p:nvPr/>
        </p:nvSpPr>
        <p:spPr>
          <a:xfrm>
            <a:off x="278816" y="5373216"/>
            <a:ext cx="8640960" cy="646331"/>
          </a:xfrm>
          <a:prstGeom prst="rect">
            <a:avLst/>
          </a:prstGeom>
        </p:spPr>
        <p:txBody>
          <a:bodyPr wrap="square">
            <a:spAutoFit/>
          </a:bodyPr>
          <a:lstStyle/>
          <a:p>
            <a:pPr marL="285750" indent="-285750" algn="just">
              <a:buFont typeface="Wingdings" panose="05000000000000000000" pitchFamily="2" charset="2"/>
              <a:buChar char="Ø"/>
            </a:pPr>
            <a:r>
              <a:rPr lang="es-MX" dirty="0">
                <a:latin typeface="Euphemia" panose="020B0503040102020104" pitchFamily="34" charset="0"/>
              </a:rPr>
              <a:t>¿Qué ventajas tendría la escuela al organizar sus actividades con base </a:t>
            </a:r>
            <a:r>
              <a:rPr lang="es-MX" dirty="0" smtClean="0">
                <a:latin typeface="Euphemia" panose="020B0503040102020104" pitchFamily="34" charset="0"/>
              </a:rPr>
              <a:t>en estos </a:t>
            </a:r>
            <a:r>
              <a:rPr lang="es-MX" dirty="0">
                <a:latin typeface="Euphemia" panose="020B0503040102020104" pitchFamily="34" charset="0"/>
              </a:rPr>
              <a:t>ámbitos?</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43896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500"/>
                            </p:stCondLst>
                            <p:childTnLst>
                              <p:par>
                                <p:cTn id="12" presetID="31" presetClass="entr" presetSubtype="0" fill="hold" grpId="0" nodeType="afterEffect">
                                  <p:stCondLst>
                                    <p:cond delay="50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2" end="2"/>
                                            </p:txEl>
                                          </p:spTgt>
                                        </p:tgtEl>
                                      </p:cBhvr>
                                    </p:animEffect>
                                  </p:childTnLst>
                                </p:cTn>
                              </p:par>
                            </p:childTnLst>
                          </p:cTn>
                        </p:par>
                        <p:par>
                          <p:cTn id="18" fill="hold">
                            <p:stCondLst>
                              <p:cond delay="3000"/>
                            </p:stCondLst>
                            <p:childTnLst>
                              <p:par>
                                <p:cTn id="19" presetID="47" presetClass="entr" presetSubtype="0" fill="hold"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1" presetClass="entr" presetSubtype="0" fill="hold" grpId="0" nodeType="afterEffect">
                                  <p:stCondLst>
                                    <p:cond delay="75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7" name="6 Rectángulo"/>
          <p:cNvSpPr/>
          <p:nvPr/>
        </p:nvSpPr>
        <p:spPr>
          <a:xfrm>
            <a:off x="276082" y="548680"/>
            <a:ext cx="8640960" cy="1631216"/>
          </a:xfrm>
          <a:prstGeom prst="rect">
            <a:avLst/>
          </a:prstGeom>
        </p:spPr>
        <p:txBody>
          <a:bodyPr wrap="square">
            <a:spAutoFit/>
          </a:bodyPr>
          <a:lstStyle/>
          <a:p>
            <a:pPr marL="342900" indent="-342900" algn="just">
              <a:buFont typeface="+mj-lt"/>
              <a:buAutoNum type="arabicPeriod" startAt="18"/>
            </a:pPr>
            <a:r>
              <a:rPr lang="es-MX" sz="2000" dirty="0" smtClean="0">
                <a:latin typeface="Euphemia" panose="020B0503040102020104" pitchFamily="34" charset="0"/>
              </a:rPr>
              <a:t> Registren </a:t>
            </a:r>
            <a:r>
              <a:rPr lang="es-MX" sz="2000" dirty="0">
                <a:latin typeface="Euphemia" panose="020B0503040102020104" pitchFamily="34" charset="0"/>
              </a:rPr>
              <a:t>sus conclusiones en el Cuaderno de </a:t>
            </a:r>
            <a:r>
              <a:rPr lang="es-MX" sz="2000" dirty="0" smtClean="0">
                <a:latin typeface="Euphemia" panose="020B0503040102020104" pitchFamily="34" charset="0"/>
              </a:rPr>
              <a:t>Bitácora.</a:t>
            </a:r>
            <a:endParaRPr lang="es-MX" sz="2000" dirty="0">
              <a:latin typeface="Euphemia" panose="020B0503040102020104" pitchFamily="34" charset="0"/>
            </a:endParaRPr>
          </a:p>
          <a:p>
            <a:pPr marL="342900" indent="-342900" algn="just">
              <a:buFont typeface="+mj-lt"/>
              <a:buAutoNum type="arabicPeriod" startAt="18"/>
            </a:pPr>
            <a:endParaRPr lang="es-MX" sz="2000" dirty="0" smtClean="0">
              <a:latin typeface="Euphemia" panose="020B0503040102020104" pitchFamily="34" charset="0"/>
            </a:endParaRPr>
          </a:p>
          <a:p>
            <a:pPr marL="450850" indent="-450850" algn="just">
              <a:buFont typeface="+mj-lt"/>
              <a:buAutoNum type="arabicPeriod" startAt="18"/>
            </a:pPr>
            <a:r>
              <a:rPr lang="es-MX" sz="2000" dirty="0" smtClean="0">
                <a:latin typeface="Euphemia" panose="020B0503040102020104" pitchFamily="34" charset="0"/>
              </a:rPr>
              <a:t>Revisen </a:t>
            </a:r>
            <a:r>
              <a:rPr lang="es-MX" sz="2000" dirty="0">
                <a:latin typeface="Euphemia" panose="020B0503040102020104" pitchFamily="34" charset="0"/>
              </a:rPr>
              <a:t>las acciones que implementarán en diciembre y enero, </a:t>
            </a:r>
            <a:r>
              <a:rPr lang="es-MX" sz="2000" dirty="0" smtClean="0">
                <a:latin typeface="Euphemia" panose="020B0503040102020104" pitchFamily="34" charset="0"/>
              </a:rPr>
              <a:t>comenten en </a:t>
            </a:r>
            <a:r>
              <a:rPr lang="es-MX" sz="2000" dirty="0">
                <a:latin typeface="Euphemia" panose="020B0503040102020104" pitchFamily="34" charset="0"/>
              </a:rPr>
              <a:t>torno de los ámbitos que podrían considerar en su desarrollo.</a:t>
            </a:r>
            <a:endParaRPr lang="es-MX" sz="2000" dirty="0" smtClean="0">
              <a:latin typeface="Euphemia" panose="020B0503040102020104" pitchFamily="34" charset="0"/>
            </a:endParaRPr>
          </a:p>
        </p:txBody>
      </p:sp>
      <p:sp>
        <p:nvSpPr>
          <p:cNvPr id="8" name="7 Rectángulo redondeado"/>
          <p:cNvSpPr/>
          <p:nvPr/>
        </p:nvSpPr>
        <p:spPr>
          <a:xfrm>
            <a:off x="1016312" y="2852936"/>
            <a:ext cx="7012072" cy="2376264"/>
          </a:xfrm>
          <a:prstGeom prst="round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schemeClr val="bg1"/>
                </a:solidFill>
                <a:effectLst>
                  <a:outerShdw blurRad="38100" dist="38100" dir="2700000" algn="tl">
                    <a:srgbClr val="000000">
                      <a:alpha val="43137"/>
                    </a:srgbClr>
                  </a:outerShdw>
                </a:effectLst>
                <a:latin typeface="Euphemia" panose="020B0503040102020104" pitchFamily="34" charset="0"/>
              </a:rPr>
              <a:t>Si el colectivo escolar decide poner en práctica</a:t>
            </a:r>
          </a:p>
          <a:p>
            <a:pPr algn="ctr"/>
            <a:r>
              <a:rPr lang="es-MX" sz="2400" dirty="0" smtClean="0">
                <a:solidFill>
                  <a:schemeClr val="bg1"/>
                </a:solidFill>
                <a:effectLst>
                  <a:outerShdw blurRad="38100" dist="38100" dir="2700000" algn="tl">
                    <a:srgbClr val="000000">
                      <a:alpha val="43137"/>
                    </a:srgbClr>
                  </a:outerShdw>
                </a:effectLst>
                <a:latin typeface="Euphemia" panose="020B0503040102020104" pitchFamily="34" charset="0"/>
              </a:rPr>
              <a:t>esta estrategia, se recomienda iniciar con la actividad</a:t>
            </a:r>
          </a:p>
          <a:p>
            <a:pPr algn="ctr"/>
            <a:r>
              <a:rPr lang="es-MX" sz="2400" dirty="0" smtClean="0">
                <a:solidFill>
                  <a:schemeClr val="bg1"/>
                </a:solidFill>
                <a:effectLst>
                  <a:outerShdw blurRad="38100" dist="38100" dir="2700000" algn="tl">
                    <a:srgbClr val="000000">
                      <a:alpha val="43137"/>
                    </a:srgbClr>
                  </a:outerShdw>
                </a:effectLst>
                <a:latin typeface="Euphemia" panose="020B0503040102020104" pitchFamily="34" charset="0"/>
              </a:rPr>
              <a:t>correspondiente al apartado</a:t>
            </a:r>
          </a:p>
          <a:p>
            <a:pPr algn="ctr"/>
            <a:r>
              <a:rPr lang="es-MX" sz="2400" i="1" dirty="0" smtClean="0">
                <a:solidFill>
                  <a:schemeClr val="bg1"/>
                </a:solidFill>
                <a:effectLst>
                  <a:outerShdw blurRad="38100" dist="38100" dir="2700000" algn="tl">
                    <a:srgbClr val="000000">
                      <a:alpha val="43137"/>
                    </a:srgbClr>
                  </a:outerShdw>
                </a:effectLst>
                <a:latin typeface="Euphemia" panose="020B0503040102020104" pitchFamily="34" charset="0"/>
              </a:rPr>
              <a:t>“Entre maestros”</a:t>
            </a:r>
            <a:endParaRPr lang="es-MX" sz="2400" i="1" dirty="0">
              <a:solidFill>
                <a:schemeClr val="bg1"/>
              </a:solidFill>
              <a:effectLst>
                <a:outerShdw blurRad="38100" dist="38100" dir="2700000" algn="tl">
                  <a:srgbClr val="000000">
                    <a:alpha val="43137"/>
                  </a:srgbClr>
                </a:outerShdw>
              </a:effectLst>
              <a:latin typeface="Euphemia" panose="020B0503040102020104" pitchFamily="34"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419767"/>
      </p:ext>
    </p:extLst>
  </p:cSld>
  <p:clrMapOvr>
    <a:masterClrMapping/>
  </p:clrMapOvr>
  <mc:AlternateContent xmlns:mc="http://schemas.openxmlformats.org/markup-compatibility/2006" xmlns:p14="http://schemas.microsoft.com/office/powerpoint/2010/main">
    <mc:Choice Requires="p14">
      <p:transition spd="slow" p14:dur="25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750"/>
                                        <p:tgtEl>
                                          <p:spTgt spid="7">
                                            <p:txEl>
                                              <p:pRg st="0" end="0"/>
                                            </p:txEl>
                                          </p:spTgt>
                                        </p:tgtEl>
                                      </p:cBhvr>
                                    </p:animEffect>
                                  </p:childTnLst>
                                </p:cTn>
                              </p:par>
                            </p:childTnLst>
                          </p:cTn>
                        </p:par>
                        <p:par>
                          <p:cTn id="8" fill="hold">
                            <p:stCondLst>
                              <p:cond delay="1250"/>
                            </p:stCondLst>
                            <p:childTnLst>
                              <p:par>
                                <p:cTn id="9" presetID="22" presetClass="entr" presetSubtype="2" fill="hold" grpId="0" nodeType="afterEffect">
                                  <p:stCondLst>
                                    <p:cond delay="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right)">
                                      <p:cBhvr>
                                        <p:cTn id="11" dur="750"/>
                                        <p:tgtEl>
                                          <p:spTgt spid="7">
                                            <p:txEl>
                                              <p:pRg st="2" end="2"/>
                                            </p:txEl>
                                          </p:spTgt>
                                        </p:tgtEl>
                                      </p:cBhvr>
                                    </p:animEffect>
                                  </p:childTnLst>
                                </p:cTn>
                              </p:par>
                            </p:childTnLst>
                          </p:cTn>
                        </p:par>
                        <p:par>
                          <p:cTn id="12" fill="hold">
                            <p:stCondLst>
                              <p:cond delay="2500"/>
                            </p:stCondLst>
                            <p:childTnLst>
                              <p:par>
                                <p:cTn id="13" presetID="6" presetClass="entr" presetSubtype="16" fill="hold" grpId="0" nodeType="after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CuadroTexto"/>
          <p:cNvSpPr txBox="1"/>
          <p:nvPr/>
        </p:nvSpPr>
        <p:spPr>
          <a:xfrm>
            <a:off x="39264" y="554792"/>
            <a:ext cx="9036496" cy="5740033"/>
          </a:xfrm>
          <a:prstGeom prst="rect">
            <a:avLst/>
          </a:prstGeom>
          <a:noFill/>
        </p:spPr>
        <p:txBody>
          <a:bodyPr wrap="square" rtlCol="0">
            <a:spAutoFit/>
          </a:bodyPr>
          <a:lstStyle/>
          <a:p>
            <a:pPr algn="ctr"/>
            <a:r>
              <a:rPr lang="es-MX" sz="2400" spc="300" dirty="0" smtClean="0">
                <a:latin typeface="Euphemia" panose="020B0503040102020104" pitchFamily="34" charset="0"/>
              </a:rPr>
              <a:t>Es el momento de iniciar nuestro ejercicio.</a:t>
            </a:r>
          </a:p>
          <a:p>
            <a:pPr algn="ctr"/>
            <a:endParaRPr lang="es-MX" spc="300" dirty="0">
              <a:latin typeface="Euphemia" panose="020B0503040102020104" pitchFamily="34" charset="0"/>
            </a:endParaRPr>
          </a:p>
          <a:p>
            <a:pPr algn="ctr"/>
            <a:r>
              <a:rPr lang="es-MX" sz="1900" spc="300" dirty="0" smtClean="0">
                <a:latin typeface="Euphemia" panose="020B0503040102020104" pitchFamily="34" charset="0"/>
              </a:rPr>
              <a:t>No olvides que debe al menos llevar los siguientes títulos:</a:t>
            </a:r>
          </a:p>
          <a:p>
            <a:pPr algn="ctr"/>
            <a:endParaRPr lang="es-MX" spc="300" dirty="0">
              <a:latin typeface="Euphemia" panose="020B0503040102020104" pitchFamily="34" charset="0"/>
            </a:endParaRPr>
          </a:p>
          <a:p>
            <a:pPr marL="457200" indent="-457200" algn="just">
              <a:buFont typeface="Wingdings" panose="05000000000000000000" pitchFamily="2" charset="2"/>
              <a:buChar char="ü"/>
            </a:pPr>
            <a:r>
              <a:rPr lang="es-MX" spc="300" dirty="0" smtClean="0">
                <a:latin typeface="Euphemia" panose="020B0503040102020104" pitchFamily="34" charset="0"/>
              </a:rPr>
              <a:t>Prioridad</a:t>
            </a:r>
          </a:p>
          <a:p>
            <a:pPr marL="457200" indent="-457200" algn="just">
              <a:buFont typeface="Wingdings" panose="05000000000000000000" pitchFamily="2" charset="2"/>
              <a:buChar char="ü"/>
            </a:pPr>
            <a:r>
              <a:rPr lang="es-MX" spc="300" dirty="0" smtClean="0">
                <a:latin typeface="Euphemia" panose="020B0503040102020104" pitchFamily="34" charset="0"/>
              </a:rPr>
              <a:t>Problemática o Factor Crítico</a:t>
            </a:r>
          </a:p>
          <a:p>
            <a:pPr marL="457200" indent="-457200" algn="just">
              <a:buFont typeface="Wingdings" panose="05000000000000000000" pitchFamily="2" charset="2"/>
              <a:buChar char="ü"/>
            </a:pPr>
            <a:r>
              <a:rPr lang="es-MX" spc="300" dirty="0" smtClean="0">
                <a:latin typeface="Euphemia" panose="020B0503040102020104" pitchFamily="34" charset="0"/>
              </a:rPr>
              <a:t>Tema</a:t>
            </a:r>
          </a:p>
          <a:p>
            <a:pPr marL="457200" indent="-457200" algn="just">
              <a:buFont typeface="Wingdings" panose="05000000000000000000" pitchFamily="2" charset="2"/>
              <a:buChar char="ü"/>
            </a:pPr>
            <a:r>
              <a:rPr lang="es-MX" spc="300" dirty="0" smtClean="0">
                <a:latin typeface="Euphemia" panose="020B0503040102020104" pitchFamily="34" charset="0"/>
              </a:rPr>
              <a:t>Propósito</a:t>
            </a:r>
          </a:p>
          <a:p>
            <a:pPr marL="457200" indent="-457200" algn="just">
              <a:buFont typeface="Wingdings" panose="05000000000000000000" pitchFamily="2" charset="2"/>
              <a:buChar char="ü"/>
            </a:pPr>
            <a:r>
              <a:rPr lang="es-MX" spc="300" dirty="0" smtClean="0">
                <a:latin typeface="Euphemia" panose="020B0503040102020104" pitchFamily="34" charset="0"/>
              </a:rPr>
              <a:t>Objetivo</a:t>
            </a:r>
          </a:p>
          <a:p>
            <a:pPr marL="457200" indent="-457200" algn="just">
              <a:buFont typeface="Wingdings" panose="05000000000000000000" pitchFamily="2" charset="2"/>
              <a:buChar char="ü"/>
            </a:pPr>
            <a:r>
              <a:rPr lang="es-MX" spc="300" dirty="0" smtClean="0">
                <a:latin typeface="Euphemia" panose="020B0503040102020104" pitchFamily="34" charset="0"/>
              </a:rPr>
              <a:t>Meta</a:t>
            </a:r>
          </a:p>
          <a:p>
            <a:pPr marL="457200" indent="-457200" algn="just">
              <a:buFont typeface="Wingdings" panose="05000000000000000000" pitchFamily="2" charset="2"/>
              <a:buChar char="ü"/>
            </a:pPr>
            <a:r>
              <a:rPr lang="es-MX" spc="300" dirty="0" smtClean="0">
                <a:latin typeface="Euphemia" panose="020B0503040102020104" pitchFamily="34" charset="0"/>
              </a:rPr>
              <a:t>Diagnóstico</a:t>
            </a:r>
          </a:p>
          <a:p>
            <a:pPr marL="457200" indent="-457200" algn="just">
              <a:buFont typeface="Wingdings" panose="05000000000000000000" pitchFamily="2" charset="2"/>
              <a:buChar char="ü"/>
            </a:pPr>
            <a:r>
              <a:rPr lang="es-MX" spc="300" dirty="0" smtClean="0">
                <a:latin typeface="Euphemia" panose="020B0503040102020104" pitchFamily="34" charset="0"/>
              </a:rPr>
              <a:t>Ámbitos</a:t>
            </a:r>
          </a:p>
          <a:p>
            <a:pPr marL="457200" indent="-457200" algn="just">
              <a:buFont typeface="Wingdings" panose="05000000000000000000" pitchFamily="2" charset="2"/>
              <a:buChar char="ü"/>
            </a:pPr>
            <a:endParaRPr lang="es-MX" spc="300" dirty="0">
              <a:latin typeface="Euphemia" panose="020B0503040102020104" pitchFamily="34" charset="0"/>
            </a:endParaRPr>
          </a:p>
          <a:p>
            <a:pPr marL="1262063" indent="-457200" algn="just">
              <a:buFont typeface="Wingdings" panose="05000000000000000000" pitchFamily="2" charset="2"/>
              <a:buChar char="Ø"/>
            </a:pPr>
            <a:r>
              <a:rPr lang="es-MX" spc="300" dirty="0" smtClean="0">
                <a:latin typeface="Euphemia" panose="020B0503040102020104" pitchFamily="34" charset="0"/>
              </a:rPr>
              <a:t>En el Salón de Clases</a:t>
            </a:r>
          </a:p>
          <a:p>
            <a:pPr marL="1262063" indent="-457200" algn="just">
              <a:buFont typeface="Wingdings" panose="05000000000000000000" pitchFamily="2" charset="2"/>
              <a:buChar char="Ø"/>
            </a:pPr>
            <a:r>
              <a:rPr lang="es-MX" spc="300" dirty="0" smtClean="0">
                <a:latin typeface="Euphemia" panose="020B0503040102020104" pitchFamily="34" charset="0"/>
              </a:rPr>
              <a:t>En la Escuela</a:t>
            </a:r>
          </a:p>
          <a:p>
            <a:pPr marL="1262063" indent="-457200" algn="just">
              <a:buFont typeface="Wingdings" panose="05000000000000000000" pitchFamily="2" charset="2"/>
              <a:buChar char="Ø"/>
            </a:pPr>
            <a:r>
              <a:rPr lang="es-MX" spc="300" dirty="0" smtClean="0">
                <a:latin typeface="Euphemia" panose="020B0503040102020104" pitchFamily="34" charset="0"/>
              </a:rPr>
              <a:t>Entre Maestros</a:t>
            </a:r>
          </a:p>
          <a:p>
            <a:pPr marL="1262063" indent="-457200" algn="just">
              <a:buFont typeface="Wingdings" panose="05000000000000000000" pitchFamily="2" charset="2"/>
              <a:buChar char="Ø"/>
            </a:pPr>
            <a:r>
              <a:rPr lang="es-MX" spc="300" dirty="0" smtClean="0">
                <a:latin typeface="Euphemia" panose="020B0503040102020104" pitchFamily="34" charset="0"/>
              </a:rPr>
              <a:t>Con los Padres de Familia</a:t>
            </a:r>
          </a:p>
          <a:p>
            <a:pPr marL="1262063" indent="-457200" algn="just">
              <a:buFont typeface="Wingdings" panose="05000000000000000000" pitchFamily="2" charset="2"/>
              <a:buChar char="Ø"/>
            </a:pPr>
            <a:r>
              <a:rPr lang="es-MX" spc="300" dirty="0" smtClean="0">
                <a:latin typeface="Euphemia" panose="020B0503040102020104" pitchFamily="34" charset="0"/>
              </a:rPr>
              <a:t>Para Medir Avances</a:t>
            </a:r>
          </a:p>
          <a:p>
            <a:pPr marL="1262063" indent="-457200" algn="just">
              <a:buFont typeface="Wingdings" panose="05000000000000000000" pitchFamily="2" charset="2"/>
              <a:buChar char="Ø"/>
            </a:pPr>
            <a:r>
              <a:rPr lang="es-MX" spc="300" dirty="0" smtClean="0">
                <a:latin typeface="Euphemia" panose="020B0503040102020104" pitchFamily="34" charset="0"/>
              </a:rPr>
              <a:t>Asesoría Técnica</a:t>
            </a:r>
          </a:p>
          <a:p>
            <a:pPr marL="1262063" indent="-457200" algn="just">
              <a:buFont typeface="Wingdings" panose="05000000000000000000" pitchFamily="2" charset="2"/>
              <a:buChar char="Ø"/>
            </a:pPr>
            <a:r>
              <a:rPr lang="es-MX" spc="300" dirty="0" smtClean="0">
                <a:latin typeface="Euphemia" panose="020B0503040102020104" pitchFamily="34" charset="0"/>
              </a:rPr>
              <a:t>Materiales e Insumos Educativos</a:t>
            </a:r>
            <a:endParaRPr lang="es-MX" spc="300" dirty="0">
              <a:latin typeface="Euphemia" panose="020B05030401020201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6" y="6577013"/>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676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500"/>
                            </p:stCondLst>
                            <p:childTnLst>
                              <p:par>
                                <p:cTn id="12" presetID="31" presetClass="entr" presetSubtype="0" fill="hold" grpId="0" nodeType="afterEffect">
                                  <p:stCondLst>
                                    <p:cond delay="50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2" end="2"/>
                                            </p:txEl>
                                          </p:spTgt>
                                        </p:tgtEl>
                                      </p:cBhvr>
                                    </p:animEffect>
                                  </p:childTnLst>
                                </p:cTn>
                              </p:par>
                            </p:childTnLst>
                          </p:cTn>
                        </p:par>
                        <p:par>
                          <p:cTn id="18" fill="hold">
                            <p:stCondLst>
                              <p:cond delay="3000"/>
                            </p:stCondLst>
                            <p:childTnLst>
                              <p:par>
                                <p:cTn id="19" presetID="31" presetClass="entr" presetSubtype="0" fill="hold" grpId="0" nodeType="afterEffect">
                                  <p:stCondLst>
                                    <p:cond delay="50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4" end="4"/>
                                            </p:txEl>
                                          </p:spTgt>
                                        </p:tgtEl>
                                      </p:cBhvr>
                                    </p:animEffect>
                                  </p:childTnLst>
                                </p:cTn>
                              </p:par>
                            </p:childTnLst>
                          </p:cTn>
                        </p:par>
                        <p:par>
                          <p:cTn id="25" fill="hold">
                            <p:stCondLst>
                              <p:cond delay="4500"/>
                            </p:stCondLst>
                            <p:childTnLst>
                              <p:par>
                                <p:cTn id="26" presetID="31" presetClass="entr" presetSubtype="0" fill="hold" grpId="0" nodeType="afterEffect">
                                  <p:stCondLst>
                                    <p:cond delay="50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5" end="5"/>
                                            </p:txEl>
                                          </p:spTgt>
                                        </p:tgtEl>
                                      </p:cBhvr>
                                    </p:animEffect>
                                  </p:childTnLst>
                                </p:cTn>
                              </p:par>
                            </p:childTnLst>
                          </p:cTn>
                        </p:par>
                        <p:par>
                          <p:cTn id="32" fill="hold">
                            <p:stCondLst>
                              <p:cond delay="6000"/>
                            </p:stCondLst>
                            <p:childTnLst>
                              <p:par>
                                <p:cTn id="33" presetID="31" presetClass="entr" presetSubtype="0" fill="hold" grpId="0" nodeType="afterEffect">
                                  <p:stCondLst>
                                    <p:cond delay="50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6" end="6"/>
                                            </p:txEl>
                                          </p:spTgt>
                                        </p:tgtEl>
                                      </p:cBhvr>
                                    </p:animEffect>
                                  </p:childTnLst>
                                </p:cTn>
                              </p:par>
                            </p:childTnLst>
                          </p:cTn>
                        </p:par>
                        <p:par>
                          <p:cTn id="39" fill="hold">
                            <p:stCondLst>
                              <p:cond delay="7500"/>
                            </p:stCondLst>
                            <p:childTnLst>
                              <p:par>
                                <p:cTn id="40" presetID="31" presetClass="entr" presetSubtype="0" fill="hold" grpId="0" nodeType="afterEffect">
                                  <p:stCondLst>
                                    <p:cond delay="50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7" end="7"/>
                                            </p:txEl>
                                          </p:spTgt>
                                        </p:tgtEl>
                                      </p:cBhvr>
                                    </p:animEffect>
                                  </p:childTnLst>
                                </p:cTn>
                              </p:par>
                            </p:childTnLst>
                          </p:cTn>
                        </p:par>
                        <p:par>
                          <p:cTn id="46" fill="hold">
                            <p:stCondLst>
                              <p:cond delay="9000"/>
                            </p:stCondLst>
                            <p:childTnLst>
                              <p:par>
                                <p:cTn id="47" presetID="31" presetClass="entr" presetSubtype="0" fill="hold" grpId="0" nodeType="afterEffect">
                                  <p:stCondLst>
                                    <p:cond delay="50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8" end="8"/>
                                            </p:txEl>
                                          </p:spTgt>
                                        </p:tgtEl>
                                      </p:cBhvr>
                                    </p:animEffect>
                                  </p:childTnLst>
                                </p:cTn>
                              </p:par>
                            </p:childTnLst>
                          </p:cTn>
                        </p:par>
                        <p:par>
                          <p:cTn id="53" fill="hold">
                            <p:stCondLst>
                              <p:cond delay="10500"/>
                            </p:stCondLst>
                            <p:childTnLst>
                              <p:par>
                                <p:cTn id="54" presetID="31" presetClass="entr" presetSubtype="0" fill="hold" grpId="0" nodeType="afterEffect">
                                  <p:stCondLst>
                                    <p:cond delay="500"/>
                                  </p:stCondLst>
                                  <p:childTnLst>
                                    <p:set>
                                      <p:cBhvr>
                                        <p:cTn id="55" dur="1" fill="hold">
                                          <p:stCondLst>
                                            <p:cond delay="0"/>
                                          </p:stCondLst>
                                        </p:cTn>
                                        <p:tgtEl>
                                          <p:spTgt spid="4">
                                            <p:txEl>
                                              <p:pRg st="9" end="9"/>
                                            </p:txEl>
                                          </p:spTgt>
                                        </p:tgtEl>
                                        <p:attrNameLst>
                                          <p:attrName>style.visibility</p:attrName>
                                        </p:attrNameLst>
                                      </p:cBhvr>
                                      <p:to>
                                        <p:strVal val="visible"/>
                                      </p:to>
                                    </p:set>
                                    <p:anim calcmode="lin" valueType="num">
                                      <p:cBhvr>
                                        <p:cTn id="56"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7"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58"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59" dur="1000"/>
                                        <p:tgtEl>
                                          <p:spTgt spid="4">
                                            <p:txEl>
                                              <p:pRg st="9" end="9"/>
                                            </p:txEl>
                                          </p:spTgt>
                                        </p:tgtEl>
                                      </p:cBhvr>
                                    </p:animEffect>
                                  </p:childTnLst>
                                </p:cTn>
                              </p:par>
                            </p:childTnLst>
                          </p:cTn>
                        </p:par>
                        <p:par>
                          <p:cTn id="60" fill="hold">
                            <p:stCondLst>
                              <p:cond delay="12000"/>
                            </p:stCondLst>
                            <p:childTnLst>
                              <p:par>
                                <p:cTn id="61" presetID="31" presetClass="entr" presetSubtype="0" fill="hold" grpId="0" nodeType="afterEffect">
                                  <p:stCondLst>
                                    <p:cond delay="500"/>
                                  </p:stCondLst>
                                  <p:childTnLst>
                                    <p:set>
                                      <p:cBhvr>
                                        <p:cTn id="62" dur="1" fill="hold">
                                          <p:stCondLst>
                                            <p:cond delay="0"/>
                                          </p:stCondLst>
                                        </p:cTn>
                                        <p:tgtEl>
                                          <p:spTgt spid="4">
                                            <p:txEl>
                                              <p:pRg st="10" end="10"/>
                                            </p:txEl>
                                          </p:spTgt>
                                        </p:tgtEl>
                                        <p:attrNameLst>
                                          <p:attrName>style.visibility</p:attrName>
                                        </p:attrNameLst>
                                      </p:cBhvr>
                                      <p:to>
                                        <p:strVal val="visible"/>
                                      </p:to>
                                    </p:set>
                                    <p:anim calcmode="lin" valueType="num">
                                      <p:cBhvr>
                                        <p:cTn id="63"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10" end="10"/>
                                            </p:txEl>
                                          </p:spTgt>
                                        </p:tgtEl>
                                      </p:cBhvr>
                                    </p:animEffect>
                                  </p:childTnLst>
                                </p:cTn>
                              </p:par>
                            </p:childTnLst>
                          </p:cTn>
                        </p:par>
                        <p:par>
                          <p:cTn id="67" fill="hold">
                            <p:stCondLst>
                              <p:cond delay="13500"/>
                            </p:stCondLst>
                            <p:childTnLst>
                              <p:par>
                                <p:cTn id="68" presetID="31" presetClass="entr" presetSubtype="0" fill="hold" grpId="0" nodeType="afterEffect">
                                  <p:stCondLst>
                                    <p:cond delay="500"/>
                                  </p:stCondLst>
                                  <p:childTnLst>
                                    <p:set>
                                      <p:cBhvr>
                                        <p:cTn id="69" dur="1" fill="hold">
                                          <p:stCondLst>
                                            <p:cond delay="0"/>
                                          </p:stCondLst>
                                        </p:cTn>
                                        <p:tgtEl>
                                          <p:spTgt spid="4">
                                            <p:txEl>
                                              <p:pRg st="11" end="11"/>
                                            </p:txEl>
                                          </p:spTgt>
                                        </p:tgtEl>
                                        <p:attrNameLst>
                                          <p:attrName>style.visibility</p:attrName>
                                        </p:attrNameLst>
                                      </p:cBhvr>
                                      <p:to>
                                        <p:strVal val="visible"/>
                                      </p:to>
                                    </p:set>
                                    <p:anim calcmode="lin" valueType="num">
                                      <p:cBhvr>
                                        <p:cTn id="70"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73" dur="1000"/>
                                        <p:tgtEl>
                                          <p:spTgt spid="4">
                                            <p:txEl>
                                              <p:pRg st="11" end="11"/>
                                            </p:txEl>
                                          </p:spTgt>
                                        </p:tgtEl>
                                      </p:cBhvr>
                                    </p:animEffect>
                                  </p:childTnLst>
                                </p:cTn>
                              </p:par>
                            </p:childTnLst>
                          </p:cTn>
                        </p:par>
                        <p:par>
                          <p:cTn id="74" fill="hold">
                            <p:stCondLst>
                              <p:cond delay="15000"/>
                            </p:stCondLst>
                            <p:childTnLst>
                              <p:par>
                                <p:cTn id="75" presetID="31" presetClass="entr" presetSubtype="0" fill="hold" grpId="0" nodeType="afterEffect">
                                  <p:stCondLst>
                                    <p:cond delay="500"/>
                                  </p:stCondLst>
                                  <p:childTnLst>
                                    <p:set>
                                      <p:cBhvr>
                                        <p:cTn id="76" dur="1" fill="hold">
                                          <p:stCondLst>
                                            <p:cond delay="0"/>
                                          </p:stCondLst>
                                        </p:cTn>
                                        <p:tgtEl>
                                          <p:spTgt spid="4">
                                            <p:txEl>
                                              <p:pRg st="13" end="13"/>
                                            </p:txEl>
                                          </p:spTgt>
                                        </p:tgtEl>
                                        <p:attrNameLst>
                                          <p:attrName>style.visibility</p:attrName>
                                        </p:attrNameLst>
                                      </p:cBhvr>
                                      <p:to>
                                        <p:strVal val="visible"/>
                                      </p:to>
                                    </p:set>
                                    <p:anim calcmode="lin" valueType="num">
                                      <p:cBhvr>
                                        <p:cTn id="77" dur="10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13" end="13"/>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13" end="13"/>
                                            </p:txEl>
                                          </p:spTgt>
                                        </p:tgtEl>
                                      </p:cBhvr>
                                    </p:animEffect>
                                  </p:childTnLst>
                                </p:cTn>
                              </p:par>
                            </p:childTnLst>
                          </p:cTn>
                        </p:par>
                        <p:par>
                          <p:cTn id="81" fill="hold">
                            <p:stCondLst>
                              <p:cond delay="16500"/>
                            </p:stCondLst>
                            <p:childTnLst>
                              <p:par>
                                <p:cTn id="82" presetID="31" presetClass="entr" presetSubtype="0" fill="hold" grpId="0" nodeType="afterEffect">
                                  <p:stCondLst>
                                    <p:cond delay="500"/>
                                  </p:stCondLst>
                                  <p:childTnLst>
                                    <p:set>
                                      <p:cBhvr>
                                        <p:cTn id="83" dur="1" fill="hold">
                                          <p:stCondLst>
                                            <p:cond delay="0"/>
                                          </p:stCondLst>
                                        </p:cTn>
                                        <p:tgtEl>
                                          <p:spTgt spid="4">
                                            <p:txEl>
                                              <p:pRg st="14" end="14"/>
                                            </p:txEl>
                                          </p:spTgt>
                                        </p:tgtEl>
                                        <p:attrNameLst>
                                          <p:attrName>style.visibility</p:attrName>
                                        </p:attrNameLst>
                                      </p:cBhvr>
                                      <p:to>
                                        <p:strVal val="visible"/>
                                      </p:to>
                                    </p:set>
                                    <p:anim calcmode="lin" valueType="num">
                                      <p:cBhvr>
                                        <p:cTn id="84" dur="10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85" dur="1000" fill="hold"/>
                                        <p:tgtEl>
                                          <p:spTgt spid="4">
                                            <p:txEl>
                                              <p:pRg st="14" end="14"/>
                                            </p:txEl>
                                          </p:spTgt>
                                        </p:tgtEl>
                                        <p:attrNameLst>
                                          <p:attrName>ppt_h</p:attrName>
                                        </p:attrNameLst>
                                      </p:cBhvr>
                                      <p:tavLst>
                                        <p:tav tm="0">
                                          <p:val>
                                            <p:fltVal val="0"/>
                                          </p:val>
                                        </p:tav>
                                        <p:tav tm="100000">
                                          <p:val>
                                            <p:strVal val="#ppt_h"/>
                                          </p:val>
                                        </p:tav>
                                      </p:tavLst>
                                    </p:anim>
                                    <p:anim calcmode="lin" valueType="num">
                                      <p:cBhvr>
                                        <p:cTn id="86" dur="1000" fill="hold"/>
                                        <p:tgtEl>
                                          <p:spTgt spid="4">
                                            <p:txEl>
                                              <p:pRg st="14" end="14"/>
                                            </p:txEl>
                                          </p:spTgt>
                                        </p:tgtEl>
                                        <p:attrNameLst>
                                          <p:attrName>style.rotation</p:attrName>
                                        </p:attrNameLst>
                                      </p:cBhvr>
                                      <p:tavLst>
                                        <p:tav tm="0">
                                          <p:val>
                                            <p:fltVal val="90"/>
                                          </p:val>
                                        </p:tav>
                                        <p:tav tm="100000">
                                          <p:val>
                                            <p:fltVal val="0"/>
                                          </p:val>
                                        </p:tav>
                                      </p:tavLst>
                                    </p:anim>
                                    <p:animEffect transition="in" filter="fade">
                                      <p:cBhvr>
                                        <p:cTn id="87" dur="1000"/>
                                        <p:tgtEl>
                                          <p:spTgt spid="4">
                                            <p:txEl>
                                              <p:pRg st="14" end="14"/>
                                            </p:txEl>
                                          </p:spTgt>
                                        </p:tgtEl>
                                      </p:cBhvr>
                                    </p:animEffect>
                                  </p:childTnLst>
                                </p:cTn>
                              </p:par>
                            </p:childTnLst>
                          </p:cTn>
                        </p:par>
                        <p:par>
                          <p:cTn id="88" fill="hold">
                            <p:stCondLst>
                              <p:cond delay="18000"/>
                            </p:stCondLst>
                            <p:childTnLst>
                              <p:par>
                                <p:cTn id="89" presetID="31" presetClass="entr" presetSubtype="0" fill="hold" grpId="0" nodeType="afterEffect">
                                  <p:stCondLst>
                                    <p:cond delay="50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p:cTn id="91" dur="10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92" dur="1000" fill="hold"/>
                                        <p:tgtEl>
                                          <p:spTgt spid="4">
                                            <p:txEl>
                                              <p:pRg st="15" end="15"/>
                                            </p:txEl>
                                          </p:spTgt>
                                        </p:tgtEl>
                                        <p:attrNameLst>
                                          <p:attrName>ppt_h</p:attrName>
                                        </p:attrNameLst>
                                      </p:cBhvr>
                                      <p:tavLst>
                                        <p:tav tm="0">
                                          <p:val>
                                            <p:fltVal val="0"/>
                                          </p:val>
                                        </p:tav>
                                        <p:tav tm="100000">
                                          <p:val>
                                            <p:strVal val="#ppt_h"/>
                                          </p:val>
                                        </p:tav>
                                      </p:tavLst>
                                    </p:anim>
                                    <p:anim calcmode="lin" valueType="num">
                                      <p:cBhvr>
                                        <p:cTn id="93" dur="1000" fill="hold"/>
                                        <p:tgtEl>
                                          <p:spTgt spid="4">
                                            <p:txEl>
                                              <p:pRg st="15" end="15"/>
                                            </p:txEl>
                                          </p:spTgt>
                                        </p:tgtEl>
                                        <p:attrNameLst>
                                          <p:attrName>style.rotation</p:attrName>
                                        </p:attrNameLst>
                                      </p:cBhvr>
                                      <p:tavLst>
                                        <p:tav tm="0">
                                          <p:val>
                                            <p:fltVal val="90"/>
                                          </p:val>
                                        </p:tav>
                                        <p:tav tm="100000">
                                          <p:val>
                                            <p:fltVal val="0"/>
                                          </p:val>
                                        </p:tav>
                                      </p:tavLst>
                                    </p:anim>
                                    <p:animEffect transition="in" filter="fade">
                                      <p:cBhvr>
                                        <p:cTn id="94" dur="1000"/>
                                        <p:tgtEl>
                                          <p:spTgt spid="4">
                                            <p:txEl>
                                              <p:pRg st="15" end="15"/>
                                            </p:txEl>
                                          </p:spTgt>
                                        </p:tgtEl>
                                      </p:cBhvr>
                                    </p:animEffect>
                                  </p:childTnLst>
                                </p:cTn>
                              </p:par>
                            </p:childTnLst>
                          </p:cTn>
                        </p:par>
                        <p:par>
                          <p:cTn id="95" fill="hold">
                            <p:stCondLst>
                              <p:cond delay="19500"/>
                            </p:stCondLst>
                            <p:childTnLst>
                              <p:par>
                                <p:cTn id="96" presetID="31" presetClass="entr" presetSubtype="0" fill="hold" grpId="0" nodeType="afterEffect">
                                  <p:stCondLst>
                                    <p:cond delay="500"/>
                                  </p:stCondLst>
                                  <p:childTnLst>
                                    <p:set>
                                      <p:cBhvr>
                                        <p:cTn id="97" dur="1" fill="hold">
                                          <p:stCondLst>
                                            <p:cond delay="0"/>
                                          </p:stCondLst>
                                        </p:cTn>
                                        <p:tgtEl>
                                          <p:spTgt spid="4">
                                            <p:txEl>
                                              <p:pRg st="16" end="16"/>
                                            </p:txEl>
                                          </p:spTgt>
                                        </p:tgtEl>
                                        <p:attrNameLst>
                                          <p:attrName>style.visibility</p:attrName>
                                        </p:attrNameLst>
                                      </p:cBhvr>
                                      <p:to>
                                        <p:strVal val="visible"/>
                                      </p:to>
                                    </p:set>
                                    <p:anim calcmode="lin" valueType="num">
                                      <p:cBhvr>
                                        <p:cTn id="98" dur="10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99" dur="1000" fill="hold"/>
                                        <p:tgtEl>
                                          <p:spTgt spid="4">
                                            <p:txEl>
                                              <p:pRg st="16" end="16"/>
                                            </p:txEl>
                                          </p:spTgt>
                                        </p:tgtEl>
                                        <p:attrNameLst>
                                          <p:attrName>ppt_h</p:attrName>
                                        </p:attrNameLst>
                                      </p:cBhvr>
                                      <p:tavLst>
                                        <p:tav tm="0">
                                          <p:val>
                                            <p:fltVal val="0"/>
                                          </p:val>
                                        </p:tav>
                                        <p:tav tm="100000">
                                          <p:val>
                                            <p:strVal val="#ppt_h"/>
                                          </p:val>
                                        </p:tav>
                                      </p:tavLst>
                                    </p:anim>
                                    <p:anim calcmode="lin" valueType="num">
                                      <p:cBhvr>
                                        <p:cTn id="100" dur="1000" fill="hold"/>
                                        <p:tgtEl>
                                          <p:spTgt spid="4">
                                            <p:txEl>
                                              <p:pRg st="16" end="16"/>
                                            </p:txEl>
                                          </p:spTgt>
                                        </p:tgtEl>
                                        <p:attrNameLst>
                                          <p:attrName>style.rotation</p:attrName>
                                        </p:attrNameLst>
                                      </p:cBhvr>
                                      <p:tavLst>
                                        <p:tav tm="0">
                                          <p:val>
                                            <p:fltVal val="90"/>
                                          </p:val>
                                        </p:tav>
                                        <p:tav tm="100000">
                                          <p:val>
                                            <p:fltVal val="0"/>
                                          </p:val>
                                        </p:tav>
                                      </p:tavLst>
                                    </p:anim>
                                    <p:animEffect transition="in" filter="fade">
                                      <p:cBhvr>
                                        <p:cTn id="101" dur="1000"/>
                                        <p:tgtEl>
                                          <p:spTgt spid="4">
                                            <p:txEl>
                                              <p:pRg st="16" end="16"/>
                                            </p:txEl>
                                          </p:spTgt>
                                        </p:tgtEl>
                                      </p:cBhvr>
                                    </p:animEffect>
                                  </p:childTnLst>
                                </p:cTn>
                              </p:par>
                            </p:childTnLst>
                          </p:cTn>
                        </p:par>
                        <p:par>
                          <p:cTn id="102" fill="hold">
                            <p:stCondLst>
                              <p:cond delay="21000"/>
                            </p:stCondLst>
                            <p:childTnLst>
                              <p:par>
                                <p:cTn id="103" presetID="31" presetClass="entr" presetSubtype="0" fill="hold" grpId="0" nodeType="afterEffect">
                                  <p:stCondLst>
                                    <p:cond delay="500"/>
                                  </p:stCondLst>
                                  <p:childTnLst>
                                    <p:set>
                                      <p:cBhvr>
                                        <p:cTn id="104" dur="1" fill="hold">
                                          <p:stCondLst>
                                            <p:cond delay="0"/>
                                          </p:stCondLst>
                                        </p:cTn>
                                        <p:tgtEl>
                                          <p:spTgt spid="4">
                                            <p:txEl>
                                              <p:pRg st="17" end="17"/>
                                            </p:txEl>
                                          </p:spTgt>
                                        </p:tgtEl>
                                        <p:attrNameLst>
                                          <p:attrName>style.visibility</p:attrName>
                                        </p:attrNameLst>
                                      </p:cBhvr>
                                      <p:to>
                                        <p:strVal val="visible"/>
                                      </p:to>
                                    </p:set>
                                    <p:anim calcmode="lin" valueType="num">
                                      <p:cBhvr>
                                        <p:cTn id="105" dur="10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106" dur="1000" fill="hold"/>
                                        <p:tgtEl>
                                          <p:spTgt spid="4">
                                            <p:txEl>
                                              <p:pRg st="17" end="17"/>
                                            </p:txEl>
                                          </p:spTgt>
                                        </p:tgtEl>
                                        <p:attrNameLst>
                                          <p:attrName>ppt_h</p:attrName>
                                        </p:attrNameLst>
                                      </p:cBhvr>
                                      <p:tavLst>
                                        <p:tav tm="0">
                                          <p:val>
                                            <p:fltVal val="0"/>
                                          </p:val>
                                        </p:tav>
                                        <p:tav tm="100000">
                                          <p:val>
                                            <p:strVal val="#ppt_h"/>
                                          </p:val>
                                        </p:tav>
                                      </p:tavLst>
                                    </p:anim>
                                    <p:anim calcmode="lin" valueType="num">
                                      <p:cBhvr>
                                        <p:cTn id="107" dur="1000" fill="hold"/>
                                        <p:tgtEl>
                                          <p:spTgt spid="4">
                                            <p:txEl>
                                              <p:pRg st="17" end="17"/>
                                            </p:txEl>
                                          </p:spTgt>
                                        </p:tgtEl>
                                        <p:attrNameLst>
                                          <p:attrName>style.rotation</p:attrName>
                                        </p:attrNameLst>
                                      </p:cBhvr>
                                      <p:tavLst>
                                        <p:tav tm="0">
                                          <p:val>
                                            <p:fltVal val="90"/>
                                          </p:val>
                                        </p:tav>
                                        <p:tav tm="100000">
                                          <p:val>
                                            <p:fltVal val="0"/>
                                          </p:val>
                                        </p:tav>
                                      </p:tavLst>
                                    </p:anim>
                                    <p:animEffect transition="in" filter="fade">
                                      <p:cBhvr>
                                        <p:cTn id="108" dur="1000"/>
                                        <p:tgtEl>
                                          <p:spTgt spid="4">
                                            <p:txEl>
                                              <p:pRg st="17" end="17"/>
                                            </p:txEl>
                                          </p:spTgt>
                                        </p:tgtEl>
                                      </p:cBhvr>
                                    </p:animEffect>
                                  </p:childTnLst>
                                </p:cTn>
                              </p:par>
                            </p:childTnLst>
                          </p:cTn>
                        </p:par>
                        <p:par>
                          <p:cTn id="109" fill="hold">
                            <p:stCondLst>
                              <p:cond delay="22500"/>
                            </p:stCondLst>
                            <p:childTnLst>
                              <p:par>
                                <p:cTn id="110" presetID="31" presetClass="entr" presetSubtype="0" fill="hold" grpId="0" nodeType="afterEffect">
                                  <p:stCondLst>
                                    <p:cond delay="500"/>
                                  </p:stCondLst>
                                  <p:childTnLst>
                                    <p:set>
                                      <p:cBhvr>
                                        <p:cTn id="111" dur="1" fill="hold">
                                          <p:stCondLst>
                                            <p:cond delay="0"/>
                                          </p:stCondLst>
                                        </p:cTn>
                                        <p:tgtEl>
                                          <p:spTgt spid="4">
                                            <p:txEl>
                                              <p:pRg st="18" end="18"/>
                                            </p:txEl>
                                          </p:spTgt>
                                        </p:tgtEl>
                                        <p:attrNameLst>
                                          <p:attrName>style.visibility</p:attrName>
                                        </p:attrNameLst>
                                      </p:cBhvr>
                                      <p:to>
                                        <p:strVal val="visible"/>
                                      </p:to>
                                    </p:set>
                                    <p:anim calcmode="lin" valueType="num">
                                      <p:cBhvr>
                                        <p:cTn id="112" dur="10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113" dur="1000" fill="hold"/>
                                        <p:tgtEl>
                                          <p:spTgt spid="4">
                                            <p:txEl>
                                              <p:pRg st="18" end="18"/>
                                            </p:txEl>
                                          </p:spTgt>
                                        </p:tgtEl>
                                        <p:attrNameLst>
                                          <p:attrName>ppt_h</p:attrName>
                                        </p:attrNameLst>
                                      </p:cBhvr>
                                      <p:tavLst>
                                        <p:tav tm="0">
                                          <p:val>
                                            <p:fltVal val="0"/>
                                          </p:val>
                                        </p:tav>
                                        <p:tav tm="100000">
                                          <p:val>
                                            <p:strVal val="#ppt_h"/>
                                          </p:val>
                                        </p:tav>
                                      </p:tavLst>
                                    </p:anim>
                                    <p:anim calcmode="lin" valueType="num">
                                      <p:cBhvr>
                                        <p:cTn id="114" dur="1000" fill="hold"/>
                                        <p:tgtEl>
                                          <p:spTgt spid="4">
                                            <p:txEl>
                                              <p:pRg st="18" end="18"/>
                                            </p:txEl>
                                          </p:spTgt>
                                        </p:tgtEl>
                                        <p:attrNameLst>
                                          <p:attrName>style.rotation</p:attrName>
                                        </p:attrNameLst>
                                      </p:cBhvr>
                                      <p:tavLst>
                                        <p:tav tm="0">
                                          <p:val>
                                            <p:fltVal val="90"/>
                                          </p:val>
                                        </p:tav>
                                        <p:tav tm="100000">
                                          <p:val>
                                            <p:fltVal val="0"/>
                                          </p:val>
                                        </p:tav>
                                      </p:tavLst>
                                    </p:anim>
                                    <p:animEffect transition="in" filter="fade">
                                      <p:cBhvr>
                                        <p:cTn id="115" dur="1000"/>
                                        <p:tgtEl>
                                          <p:spTgt spid="4">
                                            <p:txEl>
                                              <p:pRg st="18" end="18"/>
                                            </p:txEl>
                                          </p:spTgt>
                                        </p:tgtEl>
                                      </p:cBhvr>
                                    </p:animEffect>
                                  </p:childTnLst>
                                </p:cTn>
                              </p:par>
                            </p:childTnLst>
                          </p:cTn>
                        </p:par>
                        <p:par>
                          <p:cTn id="116" fill="hold">
                            <p:stCondLst>
                              <p:cond delay="24000"/>
                            </p:stCondLst>
                            <p:childTnLst>
                              <p:par>
                                <p:cTn id="117" presetID="31" presetClass="entr" presetSubtype="0" fill="hold" grpId="0" nodeType="afterEffect">
                                  <p:stCondLst>
                                    <p:cond delay="500"/>
                                  </p:stCondLst>
                                  <p:childTnLst>
                                    <p:set>
                                      <p:cBhvr>
                                        <p:cTn id="118" dur="1" fill="hold">
                                          <p:stCondLst>
                                            <p:cond delay="0"/>
                                          </p:stCondLst>
                                        </p:cTn>
                                        <p:tgtEl>
                                          <p:spTgt spid="4">
                                            <p:txEl>
                                              <p:pRg st="19" end="19"/>
                                            </p:txEl>
                                          </p:spTgt>
                                        </p:tgtEl>
                                        <p:attrNameLst>
                                          <p:attrName>style.visibility</p:attrName>
                                        </p:attrNameLst>
                                      </p:cBhvr>
                                      <p:to>
                                        <p:strVal val="visible"/>
                                      </p:to>
                                    </p:set>
                                    <p:anim calcmode="lin" valueType="num">
                                      <p:cBhvr>
                                        <p:cTn id="119" dur="1000" fill="hold"/>
                                        <p:tgtEl>
                                          <p:spTgt spid="4">
                                            <p:txEl>
                                              <p:pRg st="19" end="19"/>
                                            </p:txEl>
                                          </p:spTgt>
                                        </p:tgtEl>
                                        <p:attrNameLst>
                                          <p:attrName>ppt_w</p:attrName>
                                        </p:attrNameLst>
                                      </p:cBhvr>
                                      <p:tavLst>
                                        <p:tav tm="0">
                                          <p:val>
                                            <p:fltVal val="0"/>
                                          </p:val>
                                        </p:tav>
                                        <p:tav tm="100000">
                                          <p:val>
                                            <p:strVal val="#ppt_w"/>
                                          </p:val>
                                        </p:tav>
                                      </p:tavLst>
                                    </p:anim>
                                    <p:anim calcmode="lin" valueType="num">
                                      <p:cBhvr>
                                        <p:cTn id="120" dur="1000" fill="hold"/>
                                        <p:tgtEl>
                                          <p:spTgt spid="4">
                                            <p:txEl>
                                              <p:pRg st="19" end="19"/>
                                            </p:txEl>
                                          </p:spTgt>
                                        </p:tgtEl>
                                        <p:attrNameLst>
                                          <p:attrName>ppt_h</p:attrName>
                                        </p:attrNameLst>
                                      </p:cBhvr>
                                      <p:tavLst>
                                        <p:tav tm="0">
                                          <p:val>
                                            <p:fltVal val="0"/>
                                          </p:val>
                                        </p:tav>
                                        <p:tav tm="100000">
                                          <p:val>
                                            <p:strVal val="#ppt_h"/>
                                          </p:val>
                                        </p:tav>
                                      </p:tavLst>
                                    </p:anim>
                                    <p:anim calcmode="lin" valueType="num">
                                      <p:cBhvr>
                                        <p:cTn id="121" dur="1000" fill="hold"/>
                                        <p:tgtEl>
                                          <p:spTgt spid="4">
                                            <p:txEl>
                                              <p:pRg st="19" end="19"/>
                                            </p:txEl>
                                          </p:spTgt>
                                        </p:tgtEl>
                                        <p:attrNameLst>
                                          <p:attrName>style.rotation</p:attrName>
                                        </p:attrNameLst>
                                      </p:cBhvr>
                                      <p:tavLst>
                                        <p:tav tm="0">
                                          <p:val>
                                            <p:fltVal val="90"/>
                                          </p:val>
                                        </p:tav>
                                        <p:tav tm="100000">
                                          <p:val>
                                            <p:fltVal val="0"/>
                                          </p:val>
                                        </p:tav>
                                      </p:tavLst>
                                    </p:anim>
                                    <p:animEffect transition="in" filter="fade">
                                      <p:cBhvr>
                                        <p:cTn id="122" dur="10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404664"/>
            <a:ext cx="8784976" cy="6401753"/>
          </a:xfrm>
          <a:prstGeom prst="rect">
            <a:avLst/>
          </a:prstGeom>
        </p:spPr>
        <p:txBody>
          <a:bodyPr wrap="square">
            <a:spAutoFit/>
          </a:bodyPr>
          <a:lstStyle/>
          <a:p>
            <a:pPr algn="just"/>
            <a:endParaRPr lang="es-MX" dirty="0">
              <a:effectLst>
                <a:outerShdw blurRad="38100" dist="38100" dir="2700000" algn="tl">
                  <a:srgbClr val="000000">
                    <a:alpha val="43137"/>
                  </a:srgbClr>
                </a:outerShdw>
              </a:effectLst>
              <a:latin typeface="Euphemia" panose="020B0503040102020104" pitchFamily="34" charset="0"/>
            </a:endParaRPr>
          </a:p>
          <a:p>
            <a:pPr algn="just"/>
            <a:r>
              <a:rPr lang="es-MX" sz="2200" dirty="0">
                <a:latin typeface="Arial" pitchFamily="34" charset="0"/>
                <a:cs typeface="Arial" pitchFamily="34" charset="0"/>
              </a:rPr>
              <a:t>La guía de trabajo para la tercera sesión ordinaria, organiza las actividades en </a:t>
            </a:r>
            <a:r>
              <a:rPr lang="es-MX" sz="2200" u="sng" dirty="0" smtClean="0">
                <a:latin typeface="Arial" pitchFamily="34" charset="0"/>
                <a:cs typeface="Arial" pitchFamily="34" charset="0"/>
              </a:rPr>
              <a:t>cuatro momentos</a:t>
            </a:r>
            <a:r>
              <a:rPr lang="es-MX" sz="2200" dirty="0">
                <a:latin typeface="Arial" pitchFamily="34" charset="0"/>
                <a:cs typeface="Arial" pitchFamily="34" charset="0"/>
              </a:rPr>
              <a:t>, el primero </a:t>
            </a:r>
            <a:r>
              <a:rPr lang="es-MX" sz="2200" b="1" dirty="0">
                <a:latin typeface="Arial" pitchFamily="34" charset="0"/>
                <a:cs typeface="Arial" pitchFamily="34" charset="0"/>
              </a:rPr>
              <a:t>denominado ¿Cuánto avanzamos este mes?</a:t>
            </a:r>
            <a:r>
              <a:rPr lang="es-MX" sz="2200" dirty="0">
                <a:latin typeface="Arial" pitchFamily="34" charset="0"/>
                <a:cs typeface="Arial" pitchFamily="34" charset="0"/>
              </a:rPr>
              <a:t> Tiene como </a:t>
            </a:r>
            <a:r>
              <a:rPr lang="es-MX" sz="2200" dirty="0" smtClean="0">
                <a:latin typeface="Arial" pitchFamily="34" charset="0"/>
                <a:cs typeface="Arial" pitchFamily="34" charset="0"/>
              </a:rPr>
              <a:t>intención que </a:t>
            </a:r>
            <a:r>
              <a:rPr lang="es-MX" sz="2200" dirty="0">
                <a:latin typeface="Arial" pitchFamily="34" charset="0"/>
                <a:cs typeface="Arial" pitchFamily="34" charset="0"/>
              </a:rPr>
              <a:t>el o los responsables de llevar a cabo actividades en noviembre, </a:t>
            </a:r>
            <a:r>
              <a:rPr lang="es-MX" sz="2200" dirty="0" smtClean="0">
                <a:latin typeface="Arial" pitchFamily="34" charset="0"/>
                <a:cs typeface="Arial" pitchFamily="34" charset="0"/>
              </a:rPr>
              <a:t>comenten al </a:t>
            </a:r>
            <a:r>
              <a:rPr lang="es-MX" sz="2200" dirty="0">
                <a:latin typeface="Arial" pitchFamily="34" charset="0"/>
                <a:cs typeface="Arial" pitchFamily="34" charset="0"/>
              </a:rPr>
              <a:t>colectivo sobre los resultados que obtuvieron con su realización, aporten </a:t>
            </a:r>
            <a:r>
              <a:rPr lang="es-MX" sz="2200" dirty="0" smtClean="0">
                <a:latin typeface="Arial" pitchFamily="34" charset="0"/>
                <a:cs typeface="Arial" pitchFamily="34" charset="0"/>
              </a:rPr>
              <a:t>evidencias concretas </a:t>
            </a:r>
            <a:r>
              <a:rPr lang="es-MX" sz="2200" dirty="0">
                <a:latin typeface="Arial" pitchFamily="34" charset="0"/>
                <a:cs typeface="Arial" pitchFamily="34" charset="0"/>
              </a:rPr>
              <a:t>sobre los mismos y destaquen los elementos que facilitaron o </a:t>
            </a:r>
            <a:r>
              <a:rPr lang="es-MX" sz="2200" dirty="0" smtClean="0">
                <a:latin typeface="Arial" pitchFamily="34" charset="0"/>
                <a:cs typeface="Arial" pitchFamily="34" charset="0"/>
              </a:rPr>
              <a:t>detuvieron su </a:t>
            </a:r>
            <a:r>
              <a:rPr lang="es-MX" sz="2200" dirty="0">
                <a:latin typeface="Arial" pitchFamily="34" charset="0"/>
                <a:cs typeface="Arial" pitchFamily="34" charset="0"/>
              </a:rPr>
              <a:t>desarrollo</a:t>
            </a:r>
            <a:r>
              <a:rPr lang="es-MX" sz="2200" dirty="0" smtClean="0">
                <a:latin typeface="Arial" pitchFamily="34" charset="0"/>
                <a:cs typeface="Arial" pitchFamily="34" charset="0"/>
              </a:rPr>
              <a:t>.</a:t>
            </a:r>
          </a:p>
          <a:p>
            <a:pPr algn="just"/>
            <a:endParaRPr lang="es-MX" sz="2200" dirty="0" smtClean="0">
              <a:latin typeface="Arial" pitchFamily="34" charset="0"/>
              <a:cs typeface="Arial" pitchFamily="34" charset="0"/>
            </a:endParaRPr>
          </a:p>
          <a:p>
            <a:pPr algn="just"/>
            <a:r>
              <a:rPr lang="es-MX" sz="2200" dirty="0">
                <a:latin typeface="Arial" pitchFamily="34" charset="0"/>
                <a:cs typeface="Arial" pitchFamily="34" charset="0"/>
              </a:rPr>
              <a:t>El segundo momento </a:t>
            </a:r>
            <a:r>
              <a:rPr lang="es-MX" sz="2200" b="1" dirty="0">
                <a:latin typeface="Arial" pitchFamily="34" charset="0"/>
                <a:cs typeface="Arial" pitchFamily="34" charset="0"/>
              </a:rPr>
              <a:t>¿Cuánto hemos avanzado en la mejora de la escuela? </a:t>
            </a:r>
            <a:r>
              <a:rPr lang="es-MX" sz="2200" dirty="0">
                <a:latin typeface="Arial" pitchFamily="34" charset="0"/>
                <a:cs typeface="Arial" pitchFamily="34" charset="0"/>
              </a:rPr>
              <a:t>Plantea el análisis de las actividades realizadas hasta noviembre, con el propósito de que el colectivo identifique sus avances en las prioridades educativas de su escuela y el tipo de decisiones que ha asumido al respecto. Dicho análisis da pie al tercer </a:t>
            </a:r>
            <a:r>
              <a:rPr lang="es-MX" sz="2200" dirty="0" smtClean="0">
                <a:latin typeface="Arial" pitchFamily="34" charset="0"/>
                <a:cs typeface="Arial" pitchFamily="34" charset="0"/>
              </a:rPr>
              <a:t>momento </a:t>
            </a:r>
            <a:r>
              <a:rPr lang="es-MX" sz="2200" b="1" dirty="0">
                <a:latin typeface="Arial" pitchFamily="34" charset="0"/>
                <a:cs typeface="Arial" pitchFamily="34" charset="0"/>
              </a:rPr>
              <a:t>Acordemos las acciones para diciembre y enero</a:t>
            </a:r>
            <a:r>
              <a:rPr lang="es-MX" sz="2200" dirty="0">
                <a:latin typeface="Arial" pitchFamily="34" charset="0"/>
                <a:cs typeface="Arial" pitchFamily="34" charset="0"/>
              </a:rPr>
              <a:t>, en el que justo, el colectivo toma decisiones sobra las actividades que llevará a cabo en el lapso y considera la participación de la comunidad escolar.</a:t>
            </a:r>
          </a:p>
          <a:p>
            <a:pPr algn="just"/>
            <a:endParaRPr lang="es-MX" dirty="0">
              <a:effectLst>
                <a:outerShdw blurRad="38100" dist="38100" dir="2700000" algn="tl">
                  <a:srgbClr val="000000">
                    <a:alpha val="43137"/>
                  </a:srgbClr>
                </a:outerShdw>
              </a:effectLst>
              <a:latin typeface="Euphemia" panose="020B0503040102020104" pitchFamily="34" charset="0"/>
            </a:endParaRPr>
          </a:p>
        </p:txBody>
      </p:sp>
      <p:sp>
        <p:nvSpPr>
          <p:cNvPr id="4" name="3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3987"/>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6985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9847"/>
            <a:ext cx="3402598" cy="307777"/>
          </a:xfrm>
          <a:prstGeom prst="rect">
            <a:avLst/>
          </a:prstGeom>
          <a:noFill/>
        </p:spPr>
        <p:txBody>
          <a:bodyPr wrap="none" rtlCol="0">
            <a:spAutoFit/>
          </a:bodyPr>
          <a:lstStyle/>
          <a:p>
            <a:r>
              <a:rPr lang="es-MX" sz="1400" dirty="0" smtClean="0">
                <a:solidFill>
                  <a:schemeClr val="bg1"/>
                </a:solidFill>
                <a:effectLst>
                  <a:outerShdw blurRad="38100" dist="38100" dir="2700000" algn="tl">
                    <a:srgbClr val="000000">
                      <a:alpha val="43137"/>
                    </a:srgbClr>
                  </a:outerShdw>
                </a:effectLst>
                <a:latin typeface="Euphemia" panose="020B0503040102020104" pitchFamily="34" charset="0"/>
              </a:rPr>
              <a:t>ACTIVIDADES PARA CONVIVIR DÍA A DÍA</a:t>
            </a:r>
          </a:p>
        </p:txBody>
      </p:sp>
      <p:sp>
        <p:nvSpPr>
          <p:cNvPr id="3" name="2 CuadroTexto"/>
          <p:cNvSpPr txBox="1"/>
          <p:nvPr/>
        </p:nvSpPr>
        <p:spPr>
          <a:xfrm>
            <a:off x="5292080"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CuadroTexto"/>
          <p:cNvSpPr txBox="1"/>
          <p:nvPr/>
        </p:nvSpPr>
        <p:spPr>
          <a:xfrm rot="19438676">
            <a:off x="679590" y="2438684"/>
            <a:ext cx="6997914" cy="1754326"/>
          </a:xfrm>
          <a:prstGeom prst="rect">
            <a:avLst/>
          </a:prstGeom>
          <a:noFill/>
        </p:spPr>
        <p:txBody>
          <a:bodyPr wrap="square" rtlCol="0">
            <a:spAutoFit/>
          </a:bodyPr>
          <a:lstStyle/>
          <a:p>
            <a:pPr algn="ctr"/>
            <a:r>
              <a:rPr lang="es-MX" sz="5400" spc="300" dirty="0" smtClean="0">
                <a:solidFill>
                  <a:srgbClr val="006666"/>
                </a:solidFill>
                <a:effectLst>
                  <a:outerShdw blurRad="38100" dist="38100" dir="2700000" algn="tl">
                    <a:srgbClr val="000000">
                      <a:alpha val="43137"/>
                    </a:srgbClr>
                  </a:outerShdw>
                </a:effectLst>
                <a:latin typeface="Euphemia" panose="020B0503040102020104" pitchFamily="34" charset="0"/>
              </a:rPr>
              <a:t>¡</a:t>
            </a:r>
            <a:r>
              <a:rPr lang="es-MX" sz="5400" spc="300" dirty="0" smtClean="0">
                <a:solidFill>
                  <a:srgbClr val="006666"/>
                </a:solidFill>
                <a:latin typeface="Euphemia" panose="020B0503040102020104" pitchFamily="34" charset="0"/>
              </a:rPr>
              <a:t>GRACIAS</a:t>
            </a:r>
            <a:r>
              <a:rPr lang="es-MX" sz="5400" spc="300" dirty="0" smtClean="0">
                <a:solidFill>
                  <a:srgbClr val="006666"/>
                </a:solidFill>
                <a:effectLst>
                  <a:outerShdw blurRad="38100" dist="38100" dir="2700000" algn="tl">
                    <a:srgbClr val="000000">
                      <a:alpha val="43137"/>
                    </a:srgbClr>
                  </a:outerShdw>
                </a:effectLst>
                <a:latin typeface="Euphemia" panose="020B0503040102020104" pitchFamily="34" charset="0"/>
              </a:rPr>
              <a:t> </a:t>
            </a:r>
          </a:p>
          <a:p>
            <a:pPr algn="ctr"/>
            <a:r>
              <a:rPr lang="es-MX" sz="5400" spc="300" dirty="0" smtClean="0">
                <a:solidFill>
                  <a:srgbClr val="006666"/>
                </a:solidFill>
                <a:latin typeface="Euphemia" panose="020B0503040102020104" pitchFamily="34" charset="0"/>
              </a:rPr>
              <a:t>POR SU ATENCIÓN!</a:t>
            </a:r>
            <a:endParaRPr lang="es-MX" sz="5400" spc="300" dirty="0">
              <a:solidFill>
                <a:srgbClr val="006666"/>
              </a:solidFill>
              <a:latin typeface="Euphemia" panose="020B0503040102020104" pitchFamily="34"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6569076"/>
            <a:ext cx="30845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2476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640960" cy="5447645"/>
          </a:xfrm>
          <a:prstGeom prst="rect">
            <a:avLst/>
          </a:prstGeom>
        </p:spPr>
        <p:txBody>
          <a:bodyPr wrap="square">
            <a:spAutoFit/>
          </a:bodyPr>
          <a:lstStyle/>
          <a:p>
            <a:pPr algn="just"/>
            <a:endParaRPr lang="es-MX" dirty="0">
              <a:effectLst>
                <a:outerShdw blurRad="38100" dist="38100" dir="2700000" algn="tl">
                  <a:srgbClr val="000000">
                    <a:alpha val="43137"/>
                  </a:srgbClr>
                </a:outerShdw>
              </a:effectLst>
              <a:latin typeface="Euphemia" panose="020B0503040102020104" pitchFamily="34" charset="0"/>
            </a:endParaRPr>
          </a:p>
          <a:p>
            <a:pPr algn="just"/>
            <a:r>
              <a:rPr lang="es-MX" sz="2200" dirty="0">
                <a:latin typeface="Arial" pitchFamily="34" charset="0"/>
                <a:cs typeface="Arial" pitchFamily="34" charset="0"/>
              </a:rPr>
              <a:t>El cuarto momento </a:t>
            </a:r>
            <a:r>
              <a:rPr lang="es-MX" sz="2200" b="1" dirty="0">
                <a:latin typeface="Arial" pitchFamily="34" charset="0"/>
                <a:cs typeface="Arial" pitchFamily="34" charset="0"/>
              </a:rPr>
              <a:t>Actividades para convivir día a día</a:t>
            </a:r>
            <a:r>
              <a:rPr lang="es-MX" sz="2200" dirty="0">
                <a:latin typeface="Arial" pitchFamily="34" charset="0"/>
                <a:cs typeface="Arial" pitchFamily="34" charset="0"/>
              </a:rPr>
              <a:t>, aborda en esta ocasión el </a:t>
            </a:r>
            <a:r>
              <a:rPr lang="es-MX" sz="2200" b="1" dirty="0">
                <a:latin typeface="Arial" pitchFamily="34" charset="0"/>
                <a:cs typeface="Arial" pitchFamily="34" charset="0"/>
              </a:rPr>
              <a:t>tema de autoestima</a:t>
            </a:r>
            <a:r>
              <a:rPr lang="es-MX" sz="2200" dirty="0">
                <a:latin typeface="Arial" pitchFamily="34" charset="0"/>
                <a:cs typeface="Arial" pitchFamily="34" charset="0"/>
              </a:rPr>
              <a:t>, con el propósito de que los alumnos y la comunidad escolar valoren la importancia de identificar cualidades, pensamientos y comportamientos que hacen a una persona única y, con ello, contribuir a una convivencia armónica en los planteles educativos</a:t>
            </a:r>
            <a:r>
              <a:rPr lang="es-MX" sz="2200" dirty="0" smtClean="0">
                <a:latin typeface="Arial" pitchFamily="34" charset="0"/>
                <a:cs typeface="Arial" pitchFamily="34" charset="0"/>
              </a:rPr>
              <a:t>.</a:t>
            </a:r>
          </a:p>
          <a:p>
            <a:pPr algn="just"/>
            <a:endParaRPr lang="es-MX" sz="2200" dirty="0">
              <a:latin typeface="Arial" pitchFamily="34" charset="0"/>
              <a:cs typeface="Arial" pitchFamily="34" charset="0"/>
            </a:endParaRPr>
          </a:p>
          <a:p>
            <a:pPr algn="just"/>
            <a:endParaRPr lang="es-MX" sz="2200" dirty="0">
              <a:latin typeface="Arial" pitchFamily="34" charset="0"/>
              <a:cs typeface="Arial" pitchFamily="34" charset="0"/>
            </a:endParaRPr>
          </a:p>
          <a:p>
            <a:pPr algn="just"/>
            <a:endParaRPr lang="es-MX" sz="2200" dirty="0" smtClean="0">
              <a:latin typeface="Arial" pitchFamily="34" charset="0"/>
              <a:cs typeface="Arial" pitchFamily="34" charset="0"/>
            </a:endParaRPr>
          </a:p>
          <a:p>
            <a:pPr algn="just"/>
            <a:r>
              <a:rPr lang="es-MX" sz="2200" dirty="0" smtClean="0">
                <a:latin typeface="Arial" pitchFamily="34" charset="0"/>
                <a:cs typeface="Arial" pitchFamily="34" charset="0"/>
              </a:rPr>
              <a:t>La </a:t>
            </a:r>
            <a:r>
              <a:rPr lang="es-MX" sz="2200" dirty="0">
                <a:latin typeface="Arial" pitchFamily="34" charset="0"/>
                <a:cs typeface="Arial" pitchFamily="34" charset="0"/>
              </a:rPr>
              <a:t>Subsecretaría de Educación Básica agradece al grupo de supervisores del </a:t>
            </a:r>
            <a:r>
              <a:rPr lang="es-MX" sz="2200" dirty="0" smtClean="0">
                <a:latin typeface="Arial" pitchFamily="34" charset="0"/>
                <a:cs typeface="Arial" pitchFamily="34" charset="0"/>
              </a:rPr>
              <a:t>Estado de </a:t>
            </a:r>
            <a:r>
              <a:rPr lang="es-MX" sz="2200" dirty="0">
                <a:latin typeface="Arial" pitchFamily="34" charset="0"/>
                <a:cs typeface="Arial" pitchFamily="34" charset="0"/>
              </a:rPr>
              <a:t>México su participación en la revisión de la guía y sus invaluables </a:t>
            </a:r>
            <a:r>
              <a:rPr lang="es-MX" sz="2200" dirty="0" smtClean="0">
                <a:latin typeface="Arial" pitchFamily="34" charset="0"/>
                <a:cs typeface="Arial" pitchFamily="34" charset="0"/>
              </a:rPr>
              <a:t>recomendaciones para </a:t>
            </a:r>
            <a:r>
              <a:rPr lang="es-MX" sz="2200" dirty="0">
                <a:latin typeface="Arial" pitchFamily="34" charset="0"/>
                <a:cs typeface="Arial" pitchFamily="34" charset="0"/>
              </a:rPr>
              <a:t>la mejora del material, asimismo, agradece a las Autoridades </a:t>
            </a:r>
            <a:r>
              <a:rPr lang="es-MX" sz="2200" dirty="0" smtClean="0">
                <a:latin typeface="Arial" pitchFamily="34" charset="0"/>
                <a:cs typeface="Arial" pitchFamily="34" charset="0"/>
              </a:rPr>
              <a:t>Educativas de </a:t>
            </a:r>
            <a:r>
              <a:rPr lang="es-MX" sz="2200" dirty="0">
                <a:latin typeface="Arial" pitchFamily="34" charset="0"/>
                <a:cs typeface="Arial" pitchFamily="34" charset="0"/>
              </a:rPr>
              <a:t>la entidad el apoyo incondicional para llevar a cabo este trabajo académico.</a:t>
            </a:r>
          </a:p>
        </p:txBody>
      </p:sp>
      <p:sp>
        <p:nvSpPr>
          <p:cNvPr id="3" name="2 CuadroTexto"/>
          <p:cNvSpPr txBox="1"/>
          <p:nvPr/>
        </p:nvSpPr>
        <p:spPr>
          <a:xfrm>
            <a:off x="15652" y="333017"/>
            <a:ext cx="2771800" cy="461665"/>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latin typeface="Euphemia" panose="020B0503040102020104" pitchFamily="34" charset="0"/>
              </a:rPr>
              <a:t>INTRODUCCIÓN</a:t>
            </a:r>
          </a:p>
        </p:txBody>
      </p:sp>
      <p:sp>
        <p:nvSpPr>
          <p:cNvPr id="4" name="3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 y="6503987"/>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78603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4)">
                                      <p:cBhvr>
                                        <p:cTn id="7" dur="1500"/>
                                        <p:tgtEl>
                                          <p:spTgt spid="2">
                                            <p:txEl>
                                              <p:pRg st="1" end="1"/>
                                            </p:txEl>
                                          </p:spTgt>
                                        </p:tgtEl>
                                      </p:cBhvr>
                                    </p:animEffect>
                                  </p:childTnLst>
                                </p:cTn>
                              </p:par>
                            </p:childTnLst>
                          </p:cTn>
                        </p:par>
                        <p:par>
                          <p:cTn id="8" fill="hold">
                            <p:stCondLst>
                              <p:cond delay="1500"/>
                            </p:stCondLst>
                            <p:childTnLst>
                              <p:par>
                                <p:cTn id="9" presetID="21" presetClass="entr" presetSubtype="4" fill="hold" grpId="0" nodeType="after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wheel(4)">
                                      <p:cBhvr>
                                        <p:cTn id="11"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2319" y="499896"/>
            <a:ext cx="8640960" cy="5847755"/>
          </a:xfrm>
          <a:prstGeom prst="rect">
            <a:avLst/>
          </a:prstGeom>
        </p:spPr>
        <p:txBody>
          <a:bodyPr wrap="square">
            <a:spAutoFit/>
          </a:bodyPr>
          <a:lstStyle/>
          <a:p>
            <a:pPr algn="just"/>
            <a:endParaRPr lang="es-MX" sz="2200" b="1" dirty="0" smtClean="0">
              <a:latin typeface="+mn-lt"/>
            </a:endParaRPr>
          </a:p>
          <a:p>
            <a:pPr algn="just"/>
            <a:endParaRPr lang="es-MX" sz="2200" b="1" dirty="0" smtClean="0"/>
          </a:p>
          <a:p>
            <a:pPr algn="just"/>
            <a:r>
              <a:rPr lang="es-MX" sz="2200" b="1" dirty="0" smtClean="0"/>
              <a:t>Que </a:t>
            </a:r>
            <a:r>
              <a:rPr lang="es-MX" sz="2200" b="1" dirty="0"/>
              <a:t>el Consejo Técnico Escolar:</a:t>
            </a:r>
          </a:p>
          <a:p>
            <a:pPr algn="just"/>
            <a:endParaRPr lang="es-MX" sz="2200" dirty="0" smtClean="0">
              <a:latin typeface="+mn-lt"/>
            </a:endParaRPr>
          </a:p>
          <a:p>
            <a:pPr marL="342900" indent="-342900" algn="just">
              <a:buFont typeface="Wingdings" pitchFamily="2" charset="2"/>
              <a:buChar char="Ø"/>
            </a:pPr>
            <a:r>
              <a:rPr lang="es-MX" sz="2200" dirty="0" smtClean="0">
                <a:latin typeface="+mn-lt"/>
              </a:rPr>
              <a:t>Valore </a:t>
            </a:r>
            <a:r>
              <a:rPr lang="es-MX" sz="2200" dirty="0">
                <a:latin typeface="+mn-lt"/>
              </a:rPr>
              <a:t>sus avances en la realización de las actividades que acordaron </a:t>
            </a:r>
            <a:r>
              <a:rPr lang="es-MX" sz="2200" dirty="0" smtClean="0">
                <a:latin typeface="+mn-lt"/>
              </a:rPr>
              <a:t>implementar en </a:t>
            </a:r>
            <a:r>
              <a:rPr lang="es-MX" sz="2200" dirty="0">
                <a:latin typeface="+mn-lt"/>
              </a:rPr>
              <a:t>el mes de noviembre, con base en el análisis de las evidencias </a:t>
            </a:r>
            <a:r>
              <a:rPr lang="es-MX" sz="2200" dirty="0" smtClean="0">
                <a:latin typeface="+mn-lt"/>
              </a:rPr>
              <a:t>que aporta </a:t>
            </a:r>
            <a:r>
              <a:rPr lang="es-MX" sz="2200" dirty="0">
                <a:latin typeface="+mn-lt"/>
              </a:rPr>
              <a:t>el proceso de </a:t>
            </a:r>
            <a:r>
              <a:rPr lang="es-MX" sz="2200" dirty="0" smtClean="0">
                <a:latin typeface="+mn-lt"/>
              </a:rPr>
              <a:t>seguimiento.</a:t>
            </a:r>
          </a:p>
          <a:p>
            <a:pPr marL="285750" indent="-285750" algn="just">
              <a:buFont typeface="Wingdings 3" panose="05040102010807070707" pitchFamily="18" charset="2"/>
              <a:buChar char=""/>
            </a:pPr>
            <a:endParaRPr lang="es-MX" sz="2200" dirty="0" smtClean="0">
              <a:latin typeface="+mn-lt"/>
            </a:endParaRPr>
          </a:p>
          <a:p>
            <a:pPr marL="285750" indent="-285750" algn="just">
              <a:buFont typeface="Wingdings 3" panose="05040102010807070707" pitchFamily="18" charset="2"/>
              <a:buChar char=""/>
            </a:pPr>
            <a:r>
              <a:rPr lang="es-MX" sz="2200" dirty="0" smtClean="0">
                <a:latin typeface="+mn-lt"/>
              </a:rPr>
              <a:t>Reflexione </a:t>
            </a:r>
            <a:r>
              <a:rPr lang="es-MX" sz="2200" dirty="0">
                <a:latin typeface="+mn-lt"/>
              </a:rPr>
              <a:t>en torno de los progresos que pueden apreciarse en la mejora </a:t>
            </a:r>
            <a:r>
              <a:rPr lang="es-MX" sz="2200" dirty="0" smtClean="0">
                <a:latin typeface="+mn-lt"/>
              </a:rPr>
              <a:t>de la </a:t>
            </a:r>
            <a:r>
              <a:rPr lang="es-MX" sz="2200" dirty="0">
                <a:latin typeface="+mn-lt"/>
              </a:rPr>
              <a:t>escuela, a partir de revisar el tipo de decisiones que ha asumido el </a:t>
            </a:r>
            <a:r>
              <a:rPr lang="es-MX" sz="2200" dirty="0" smtClean="0">
                <a:latin typeface="+mn-lt"/>
              </a:rPr>
              <a:t>colectivo escolar. </a:t>
            </a:r>
          </a:p>
          <a:p>
            <a:pPr marL="285750" indent="-285750" algn="just">
              <a:buFont typeface="Wingdings 3" panose="05040102010807070707" pitchFamily="18" charset="2"/>
              <a:buChar char=""/>
            </a:pPr>
            <a:endParaRPr lang="es-MX" sz="2200" dirty="0" smtClean="0">
              <a:latin typeface="+mn-lt"/>
            </a:endParaRPr>
          </a:p>
          <a:p>
            <a:pPr marL="285750" indent="-285750" algn="just">
              <a:buFont typeface="Wingdings 3" panose="05040102010807070707" pitchFamily="18" charset="2"/>
              <a:buChar char=""/>
            </a:pPr>
            <a:r>
              <a:rPr lang="es-MX" sz="2200" dirty="0" smtClean="0">
                <a:latin typeface="+mn-lt"/>
              </a:rPr>
              <a:t>Identifique </a:t>
            </a:r>
            <a:r>
              <a:rPr lang="es-MX" sz="2200" dirty="0">
                <a:latin typeface="+mn-lt"/>
              </a:rPr>
              <a:t>las acciones de su planeación que se llevarán a cabo en </a:t>
            </a:r>
            <a:r>
              <a:rPr lang="es-MX" sz="2200" dirty="0" smtClean="0">
                <a:latin typeface="+mn-lt"/>
              </a:rPr>
              <a:t>diciembre y </a:t>
            </a:r>
            <a:r>
              <a:rPr lang="es-MX" sz="2200" dirty="0">
                <a:latin typeface="+mn-lt"/>
              </a:rPr>
              <a:t>enero y </a:t>
            </a:r>
            <a:r>
              <a:rPr lang="es-MX" sz="2200" dirty="0" smtClean="0">
                <a:latin typeface="+mn-lt"/>
              </a:rPr>
              <a:t>definan </a:t>
            </a:r>
            <a:r>
              <a:rPr lang="es-MX" sz="2200" dirty="0">
                <a:latin typeface="+mn-lt"/>
              </a:rPr>
              <a:t>a los responsables de </a:t>
            </a:r>
            <a:r>
              <a:rPr lang="es-MX" sz="2200" dirty="0" smtClean="0">
                <a:latin typeface="+mn-lt"/>
              </a:rPr>
              <a:t>realizarlas.</a:t>
            </a:r>
          </a:p>
          <a:p>
            <a:pPr marL="285750" indent="-285750" algn="just">
              <a:buFont typeface="Wingdings 3" panose="05040102010807070707" pitchFamily="18" charset="2"/>
              <a:buChar char=""/>
            </a:pPr>
            <a:endParaRPr lang="es-MX" sz="2200" dirty="0" smtClean="0">
              <a:latin typeface="+mn-lt"/>
            </a:endParaRPr>
          </a:p>
          <a:p>
            <a:pPr marL="285750" indent="-285750" algn="just">
              <a:buFont typeface="Wingdings 3" panose="05040102010807070707" pitchFamily="18" charset="2"/>
              <a:buChar char=""/>
            </a:pPr>
            <a:r>
              <a:rPr lang="es-MX" sz="2200" dirty="0" smtClean="0">
                <a:latin typeface="+mn-lt"/>
              </a:rPr>
              <a:t>Analice </a:t>
            </a:r>
            <a:r>
              <a:rPr lang="es-MX" sz="2200" dirty="0">
                <a:latin typeface="+mn-lt"/>
              </a:rPr>
              <a:t>la propuesta de Actividades para convivir día a día para </a:t>
            </a:r>
            <a:r>
              <a:rPr lang="es-MX" sz="2200" dirty="0" smtClean="0">
                <a:latin typeface="+mn-lt"/>
              </a:rPr>
              <a:t>identificar su estructura </a:t>
            </a:r>
            <a:r>
              <a:rPr lang="es-MX" sz="2200" dirty="0">
                <a:latin typeface="+mn-lt"/>
              </a:rPr>
              <a:t>y los ámbitos que comprende.</a:t>
            </a:r>
          </a:p>
        </p:txBody>
      </p:sp>
      <p:sp>
        <p:nvSpPr>
          <p:cNvPr id="5" name="4 CuadroTexto"/>
          <p:cNvSpPr txBox="1"/>
          <p:nvPr/>
        </p:nvSpPr>
        <p:spPr>
          <a:xfrm>
            <a:off x="162318" y="396309"/>
            <a:ext cx="2681489" cy="461665"/>
          </a:xfrm>
          <a:prstGeom prst="rect">
            <a:avLst/>
          </a:prstGeom>
          <a:noFill/>
        </p:spPr>
        <p:txBody>
          <a:bodyPr wrap="square" rtlCol="0">
            <a:spAutoFit/>
          </a:bodyPr>
          <a:lstStyle/>
          <a:p>
            <a:r>
              <a:rPr lang="es-MX" sz="2400" b="1" dirty="0" smtClean="0">
                <a:latin typeface="+mn-lt"/>
              </a:rPr>
              <a:t>PROPÓSITOS</a:t>
            </a:r>
          </a:p>
        </p:txBody>
      </p:sp>
      <p:sp>
        <p:nvSpPr>
          <p:cNvPr id="6" name="5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7700" y="396309"/>
            <a:ext cx="2805456"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 y="6503987"/>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990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7956" y="416128"/>
            <a:ext cx="2162387"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latin typeface="+mn-lt"/>
              </a:rPr>
              <a:t>MATERIALES</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sp>
        <p:nvSpPr>
          <p:cNvPr id="4" name="3 Rectángulo"/>
          <p:cNvSpPr/>
          <p:nvPr/>
        </p:nvSpPr>
        <p:spPr>
          <a:xfrm>
            <a:off x="251520" y="1196752"/>
            <a:ext cx="8640960" cy="4154984"/>
          </a:xfrm>
          <a:prstGeom prst="rect">
            <a:avLst/>
          </a:prstGeom>
        </p:spPr>
        <p:txBody>
          <a:bodyPr wrap="square">
            <a:spAutoFit/>
          </a:bodyPr>
          <a:lstStyle/>
          <a:p>
            <a:pPr marL="285750" indent="-285750" algn="just">
              <a:lnSpc>
                <a:spcPct val="150000"/>
              </a:lnSpc>
              <a:buFont typeface="Wingdings 3" panose="05040102010807070707" pitchFamily="18" charset="2"/>
              <a:buChar char=""/>
            </a:pPr>
            <a:r>
              <a:rPr lang="es-MX" sz="2200" dirty="0">
                <a:latin typeface="+mn-lt"/>
              </a:rPr>
              <a:t>Planeación realizada en la fase intensiva del CTE del ciclo escolar 2014-2015.</a:t>
            </a:r>
          </a:p>
          <a:p>
            <a:pPr marL="285750" indent="-285750" algn="just">
              <a:lnSpc>
                <a:spcPct val="150000"/>
              </a:lnSpc>
              <a:buFont typeface="Wingdings 3" panose="05040102010807070707" pitchFamily="18" charset="2"/>
              <a:buChar char=""/>
            </a:pPr>
            <a:r>
              <a:rPr lang="es-MX" sz="2200" dirty="0" smtClean="0">
                <a:latin typeface="+mn-lt"/>
              </a:rPr>
              <a:t>Lista </a:t>
            </a:r>
            <a:r>
              <a:rPr lang="es-MX" sz="2200" dirty="0">
                <a:latin typeface="+mn-lt"/>
              </a:rPr>
              <a:t>de acciones llevadas a cabo en los meses de agosto, septiembre y octubre</a:t>
            </a:r>
            <a:r>
              <a:rPr lang="es-MX" sz="2200" dirty="0" smtClean="0">
                <a:latin typeface="+mn-lt"/>
              </a:rPr>
              <a:t>. (</a:t>
            </a:r>
            <a:r>
              <a:rPr lang="es-MX" sz="2200" dirty="0">
                <a:latin typeface="+mn-lt"/>
              </a:rPr>
              <a:t>línea del tiempo)</a:t>
            </a:r>
          </a:p>
          <a:p>
            <a:pPr marL="285750" indent="-285750" algn="just">
              <a:lnSpc>
                <a:spcPct val="150000"/>
              </a:lnSpc>
              <a:buFont typeface="Wingdings 3" panose="05040102010807070707" pitchFamily="18" charset="2"/>
              <a:buChar char=""/>
            </a:pPr>
            <a:r>
              <a:rPr lang="es-MX" sz="2200" dirty="0" smtClean="0">
                <a:latin typeface="+mn-lt"/>
              </a:rPr>
              <a:t>Lista </a:t>
            </a:r>
            <a:r>
              <a:rPr lang="es-MX" sz="2200" dirty="0">
                <a:latin typeface="+mn-lt"/>
              </a:rPr>
              <a:t>de acciones a realizar en el mes noviembre.</a:t>
            </a:r>
          </a:p>
          <a:p>
            <a:pPr marL="285750" indent="-285750" algn="just">
              <a:lnSpc>
                <a:spcPct val="150000"/>
              </a:lnSpc>
              <a:buFont typeface="Wingdings 3" panose="05040102010807070707" pitchFamily="18" charset="2"/>
              <a:buChar char=""/>
            </a:pPr>
            <a:r>
              <a:rPr lang="es-MX" sz="2200" dirty="0" smtClean="0">
                <a:latin typeface="+mn-lt"/>
              </a:rPr>
              <a:t>Productos </a:t>
            </a:r>
            <a:r>
              <a:rPr lang="es-MX" sz="2200" dirty="0">
                <a:latin typeface="+mn-lt"/>
              </a:rPr>
              <a:t>de la estrategia de seguimiento (evidencias concretas de los resultados).</a:t>
            </a:r>
          </a:p>
          <a:p>
            <a:pPr marL="285750" indent="-285750" algn="just">
              <a:lnSpc>
                <a:spcPct val="150000"/>
              </a:lnSpc>
              <a:buFont typeface="Wingdings 3" panose="05040102010807070707" pitchFamily="18" charset="2"/>
              <a:buChar char=""/>
            </a:pPr>
            <a:r>
              <a:rPr lang="es-MX" sz="2200" dirty="0" smtClean="0">
                <a:effectLst>
                  <a:outerShdw blurRad="38100" dist="38100" dir="2700000" algn="tl">
                    <a:srgbClr val="000000">
                      <a:alpha val="43137"/>
                    </a:srgbClr>
                  </a:outerShdw>
                </a:effectLst>
                <a:latin typeface="+mn-lt"/>
              </a:rPr>
              <a:t>Cuaderno </a:t>
            </a:r>
            <a:r>
              <a:rPr lang="es-MX" sz="2200" dirty="0">
                <a:effectLst>
                  <a:outerShdw blurRad="38100" dist="38100" dir="2700000" algn="tl">
                    <a:srgbClr val="000000">
                      <a:alpha val="43137"/>
                    </a:srgbClr>
                  </a:outerShdw>
                </a:effectLst>
                <a:latin typeface="+mn-lt"/>
              </a:rPr>
              <a:t>de Bitácora del CTE</a:t>
            </a:r>
            <a:r>
              <a:rPr lang="es-MX" dirty="0">
                <a:effectLst>
                  <a:outerShdw blurRad="38100" dist="38100" dir="2700000" algn="tl">
                    <a:srgbClr val="000000">
                      <a:alpha val="43137"/>
                    </a:srgbClr>
                  </a:outerShdw>
                </a:effectLst>
                <a:latin typeface="Euphemia" panose="020B0503040102020104" pitchFamily="34" charset="0"/>
              </a:rPr>
              <a:t>.</a:t>
            </a: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9850" y="4509120"/>
            <a:ext cx="2736304" cy="208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0707"/>
            <a:ext cx="30845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900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50"/>
                                        <p:tgtEl>
                                          <p:spTgt spid="4">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750"/>
                                        <p:tgtEl>
                                          <p:spTgt spid="4">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750"/>
                                        <p:tgtEl>
                                          <p:spTgt spid="4">
                                            <p:txEl>
                                              <p:pRg st="2" end="2"/>
                                            </p:tx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750"/>
                                        <p:tgtEl>
                                          <p:spTgt spid="4">
                                            <p:txEl>
                                              <p:pRg st="3" end="3"/>
                                            </p:txEl>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750"/>
                                        <p:tgtEl>
                                          <p:spTgt spid="4">
                                            <p:txEl>
                                              <p:pRg st="4" end="4"/>
                                            </p:txEl>
                                          </p:spTgt>
                                        </p:tgtEl>
                                      </p:cBhvr>
                                    </p:animEffect>
                                  </p:childTnLst>
                                </p:cTn>
                              </p:par>
                            </p:childTnLst>
                          </p:cTn>
                        </p:par>
                        <p:par>
                          <p:cTn id="24" fill="hold">
                            <p:stCondLst>
                              <p:cond delay="3750"/>
                            </p:stCondLst>
                            <p:childTnLst>
                              <p:par>
                                <p:cTn id="25" presetID="42"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1000"/>
                                        <p:tgtEl>
                                          <p:spTgt spid="2051"/>
                                        </p:tgtEl>
                                      </p:cBhvr>
                                    </p:animEffect>
                                    <p:anim calcmode="lin" valueType="num">
                                      <p:cBhvr>
                                        <p:cTn id="28" dur="1000" fill="hold"/>
                                        <p:tgtEl>
                                          <p:spTgt spid="2051"/>
                                        </p:tgtEl>
                                        <p:attrNameLst>
                                          <p:attrName>ppt_x</p:attrName>
                                        </p:attrNameLst>
                                      </p:cBhvr>
                                      <p:tavLst>
                                        <p:tav tm="0">
                                          <p:val>
                                            <p:strVal val="#ppt_x"/>
                                          </p:val>
                                        </p:tav>
                                        <p:tav tm="100000">
                                          <p:val>
                                            <p:strVal val="#ppt_x"/>
                                          </p:val>
                                        </p:tav>
                                      </p:tavLst>
                                    </p:anim>
                                    <p:anim calcmode="lin" valueType="num">
                                      <p:cBhvr>
                                        <p:cTn id="2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16" y="334561"/>
            <a:ext cx="3312368" cy="523220"/>
          </a:xfrm>
          <a:prstGeom prst="rect">
            <a:avLst/>
          </a:prstGeom>
        </p:spPr>
        <p:txBody>
          <a:bodyPr wrap="square">
            <a:spAutoFit/>
          </a:bodyPr>
          <a:lstStyle/>
          <a:p>
            <a:r>
              <a:rPr lang="es-MX" sz="2800" b="1" spc="300" dirty="0">
                <a:latin typeface="+mn-lt"/>
              </a:rPr>
              <a:t>PRODUCTOS</a:t>
            </a:r>
          </a:p>
        </p:txBody>
      </p:sp>
      <p:sp>
        <p:nvSpPr>
          <p:cNvPr id="5" name="6 Rectángulo"/>
          <p:cNvSpPr>
            <a:spLocks noGrp="1"/>
          </p:cNvSpPr>
          <p:nvPr>
            <p:ph idx="1"/>
          </p:nvPr>
        </p:nvSpPr>
        <p:spPr>
          <a:xfrm>
            <a:off x="457200" y="1287181"/>
            <a:ext cx="8229600" cy="1205715"/>
          </a:xfrm>
          <a:prstGeom prst="rect">
            <a:avLst/>
          </a:prstGeom>
        </p:spPr>
        <p:txBody>
          <a:bodyPr wrap="square">
            <a:spAutoFit/>
          </a:bodyPr>
          <a:lstStyle/>
          <a:p>
            <a:pPr marL="285750" indent="-285750" algn="just">
              <a:lnSpc>
                <a:spcPct val="150000"/>
              </a:lnSpc>
              <a:buFont typeface="Wingdings 3" panose="05040102010807070707" pitchFamily="18" charset="2"/>
              <a:buChar char=""/>
            </a:pPr>
            <a:r>
              <a:rPr lang="es-MX" sz="2400" dirty="0" smtClean="0"/>
              <a:t>Registro de acciones realizadas y resultados obtenidos</a:t>
            </a:r>
            <a:endParaRPr lang="es-MX" sz="2400" dirty="0"/>
          </a:p>
          <a:p>
            <a:pPr marL="285750" indent="-285750" algn="just">
              <a:lnSpc>
                <a:spcPct val="150000"/>
              </a:lnSpc>
              <a:buFont typeface="Wingdings 3" panose="05040102010807070707" pitchFamily="18" charset="2"/>
              <a:buChar char=""/>
            </a:pPr>
            <a:r>
              <a:rPr lang="es-MX" sz="2400" dirty="0" smtClean="0"/>
              <a:t>Lista de acciones a desarrollar en Diciembre y Enero</a:t>
            </a:r>
            <a:endParaRPr lang="es-MX" sz="2400" dirty="0"/>
          </a:p>
        </p:txBody>
      </p:sp>
      <p:sp>
        <p:nvSpPr>
          <p:cNvPr id="6" name="2 CuadroTexto"/>
          <p:cNvSpPr txBox="1"/>
          <p:nvPr/>
        </p:nvSpPr>
        <p:spPr>
          <a:xfrm>
            <a:off x="5032382" y="35332"/>
            <a:ext cx="4076122" cy="246221"/>
          </a:xfrm>
          <a:prstGeom prst="rect">
            <a:avLst/>
          </a:prstGeom>
          <a:noFill/>
        </p:spPr>
        <p:txBody>
          <a:bodyPr wrap="squar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7" name="Imagen 6"/>
          <p:cNvPicPr>
            <a:picLocks noChangeAspect="1"/>
          </p:cNvPicPr>
          <p:nvPr/>
        </p:nvPicPr>
        <p:blipFill>
          <a:blip r:embed="rId2"/>
          <a:stretch>
            <a:fillRect/>
          </a:stretch>
        </p:blipFill>
        <p:spPr>
          <a:xfrm>
            <a:off x="4748155" y="3642072"/>
            <a:ext cx="3928301" cy="2448272"/>
          </a:xfrm>
          <a:prstGeom prst="rect">
            <a:avLst/>
          </a:prstGeom>
        </p:spPr>
      </p:pic>
      <p:pic>
        <p:nvPicPr>
          <p:cNvPr id="8" name="Imagen 7"/>
          <p:cNvPicPr>
            <a:picLocks noChangeAspect="1"/>
          </p:cNvPicPr>
          <p:nvPr/>
        </p:nvPicPr>
        <p:blipFill>
          <a:blip r:embed="rId3"/>
          <a:stretch>
            <a:fillRect/>
          </a:stretch>
        </p:blipFill>
        <p:spPr>
          <a:xfrm>
            <a:off x="332529" y="3642072"/>
            <a:ext cx="3983239" cy="2451224"/>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2747"/>
            <a:ext cx="3084513" cy="35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141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5">
                                            <p:txEl>
                                              <p:pRg st="0" end="0"/>
                                            </p:txEl>
                                          </p:spTgt>
                                        </p:tgtEl>
                                      </p:cBhvr>
                                    </p:animEffect>
                                  </p:childTnLst>
                                </p:cTn>
                              </p:par>
                            </p:childTnLst>
                          </p:cTn>
                        </p:par>
                        <p:par>
                          <p:cTn id="11" fill="hold">
                            <p:stCondLst>
                              <p:cond delay="750"/>
                            </p:stCondLst>
                            <p:childTnLst>
                              <p:par>
                                <p:cTn id="12" presetID="3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75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750"/>
                                        <p:tgtEl>
                                          <p:spTgt spid="5">
                                            <p:txEl>
                                              <p:pRg st="1" end="1"/>
                                            </p:txEl>
                                          </p:spTgt>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2000"/>
                            </p:stCondLst>
                            <p:childTnLst>
                              <p:par>
                                <p:cTn id="23" presetID="16" presetClass="entr" presetSubtype="2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488" y="1268760"/>
            <a:ext cx="8640960" cy="3139321"/>
          </a:xfrm>
          <a:prstGeom prst="rect">
            <a:avLst/>
          </a:prstGeom>
        </p:spPr>
        <p:txBody>
          <a:bodyPr wrap="square">
            <a:spAutoFit/>
          </a:bodyPr>
          <a:lstStyle/>
          <a:p>
            <a:pPr algn="just"/>
            <a:endParaRPr lang="es-MX" sz="2200" dirty="0">
              <a:latin typeface="+mn-lt"/>
            </a:endParaRPr>
          </a:p>
          <a:p>
            <a:pPr marL="342900" indent="-342900" algn="just">
              <a:buFont typeface="+mj-lt"/>
              <a:buAutoNum type="arabicPeriod"/>
            </a:pPr>
            <a:r>
              <a:rPr lang="es-MX" sz="2200" dirty="0" smtClean="0">
                <a:latin typeface="+mn-lt"/>
              </a:rPr>
              <a:t>El </a:t>
            </a:r>
            <a:r>
              <a:rPr lang="es-MX" sz="2200" dirty="0">
                <a:latin typeface="+mn-lt"/>
              </a:rPr>
              <a:t>director o el supervisor en su caso, da la bienvenida al grupo, hace </a:t>
            </a:r>
            <a:r>
              <a:rPr lang="es-MX" sz="2200" dirty="0" smtClean="0">
                <a:latin typeface="+mn-lt"/>
              </a:rPr>
              <a:t>énfasis en </a:t>
            </a:r>
            <a:r>
              <a:rPr lang="es-MX" sz="2200" dirty="0">
                <a:latin typeface="+mn-lt"/>
              </a:rPr>
              <a:t>los propósitos de esta sesión de trabajo y de los productos que se </a:t>
            </a:r>
            <a:r>
              <a:rPr lang="es-MX" sz="2200" dirty="0" smtClean="0">
                <a:latin typeface="+mn-lt"/>
              </a:rPr>
              <a:t>esperan obtener.</a:t>
            </a:r>
          </a:p>
          <a:p>
            <a:pPr marL="342900" indent="-342900" algn="just">
              <a:buFont typeface="+mj-lt"/>
              <a:buAutoNum type="arabicPeriod"/>
            </a:pPr>
            <a:endParaRPr lang="es-MX" sz="2200" dirty="0" smtClean="0">
              <a:latin typeface="+mn-lt"/>
            </a:endParaRPr>
          </a:p>
          <a:p>
            <a:pPr marL="342900" indent="-342900" algn="just">
              <a:buFont typeface="+mj-lt"/>
              <a:buAutoNum type="arabicPeriod"/>
            </a:pPr>
            <a:r>
              <a:rPr lang="es-MX" sz="2200" dirty="0">
                <a:latin typeface="+mn-lt"/>
              </a:rPr>
              <a:t>Nombren al responsable del registro de las conclusiones, decisiones y </a:t>
            </a:r>
            <a:r>
              <a:rPr lang="es-MX" sz="2200" dirty="0" smtClean="0">
                <a:latin typeface="+mn-lt"/>
              </a:rPr>
              <a:t>compromisos a </a:t>
            </a:r>
            <a:r>
              <a:rPr lang="es-MX" sz="2200" dirty="0">
                <a:latin typeface="+mn-lt"/>
              </a:rPr>
              <a:t>los que arribe el Consejo. Recuerden el papel rotativo de </a:t>
            </a:r>
            <a:r>
              <a:rPr lang="es-MX" sz="2200" dirty="0" smtClean="0">
                <a:latin typeface="+mn-lt"/>
              </a:rPr>
              <a:t>esta tarea </a:t>
            </a:r>
            <a:r>
              <a:rPr lang="es-MX" sz="2200" dirty="0">
                <a:latin typeface="+mn-lt"/>
              </a:rPr>
              <a:t>entre los integrantes del colectivo.</a:t>
            </a:r>
          </a:p>
        </p:txBody>
      </p:sp>
      <p:sp>
        <p:nvSpPr>
          <p:cNvPr id="3" name="2 CuadroTexto"/>
          <p:cNvSpPr txBox="1"/>
          <p:nvPr/>
        </p:nvSpPr>
        <p:spPr>
          <a:xfrm>
            <a:off x="5220072" y="35332"/>
            <a:ext cx="3716082" cy="246221"/>
          </a:xfrm>
          <a:prstGeom prst="rect">
            <a:avLst/>
          </a:prstGeom>
          <a:noFill/>
        </p:spPr>
        <p:txBody>
          <a:bodyPr wrap="none" rtlCol="0">
            <a:spAutoFit/>
          </a:bodyPr>
          <a:lstStyle/>
          <a:p>
            <a:r>
              <a:rPr lang="es-MX" sz="1000" b="1" dirty="0" smtClean="0">
                <a:solidFill>
                  <a:schemeClr val="bg1"/>
                </a:solidFill>
                <a:effectLst>
                  <a:outerShdw blurRad="38100" dist="38100" dir="2700000" algn="tl">
                    <a:srgbClr val="000000">
                      <a:alpha val="43137"/>
                    </a:srgbClr>
                  </a:outerShdw>
                </a:effectLst>
                <a:latin typeface="Euphemia" panose="020B0503040102020104" pitchFamily="34" charset="0"/>
              </a:rPr>
              <a:t>EDUCACIÓN SECUNDARIA  – </a:t>
            </a:r>
            <a:r>
              <a:rPr lang="es-MX" sz="1000" b="1" dirty="0" smtClean="0">
                <a:solidFill>
                  <a:srgbClr val="C00000"/>
                </a:solidFill>
                <a:effectLst>
                  <a:outerShdw blurRad="38100" dist="38100" dir="2700000" algn="tl">
                    <a:srgbClr val="000000">
                      <a:alpha val="43137"/>
                    </a:srgbClr>
                  </a:outerShdw>
                </a:effectLst>
                <a:latin typeface="Euphemia" panose="020B0503040102020104" pitchFamily="34" charset="0"/>
              </a:rPr>
              <a:t>TERCERA SESIÓN ORDINARIA</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1719" y="4077072"/>
            <a:ext cx="6767729" cy="241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3"/>
          <p:cNvSpPr txBox="1"/>
          <p:nvPr/>
        </p:nvSpPr>
        <p:spPr>
          <a:xfrm>
            <a:off x="98782" y="340161"/>
            <a:ext cx="8837372" cy="830997"/>
          </a:xfrm>
          <a:prstGeom prst="rect">
            <a:avLst/>
          </a:prstGeom>
          <a:noFill/>
        </p:spPr>
        <p:txBody>
          <a:bodyPr wrap="square" rtlCol="0">
            <a:spAutoFit/>
          </a:bodyPr>
          <a:lstStyle/>
          <a:p>
            <a:pPr algn="just"/>
            <a:r>
              <a:rPr lang="es-MX" sz="2400" b="1" dirty="0">
                <a:latin typeface="+mn-lt"/>
              </a:rPr>
              <a:t>ORGANICEMOS NUESTRA </a:t>
            </a:r>
            <a:endParaRPr lang="es-MX" sz="2400" b="1" dirty="0" smtClean="0">
              <a:latin typeface="+mn-lt"/>
            </a:endParaRPr>
          </a:p>
          <a:p>
            <a:pPr algn="just"/>
            <a:r>
              <a:rPr lang="es-MX" sz="2400" b="1" dirty="0" smtClean="0">
                <a:latin typeface="+mn-lt"/>
              </a:rPr>
              <a:t>TERCERA </a:t>
            </a:r>
            <a:r>
              <a:rPr lang="es-MX" sz="2400" b="1" dirty="0">
                <a:latin typeface="+mn-lt"/>
              </a:rPr>
              <a:t>SESIÓN ORDINARIA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8" y="6493371"/>
            <a:ext cx="3084513" cy="3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403327"/>
      </p:ext>
    </p:extLst>
  </p:cSld>
  <p:clrMapOvr>
    <a:masterClrMapping/>
  </p:clrMapOvr>
  <mc:AlternateContent xmlns:mc="http://schemas.openxmlformats.org/markup-compatibility/2006" xmlns:p14="http://schemas.microsoft.com/office/powerpoint/2010/main">
    <mc:Choice Requires="p14">
      <p:transition spd="slow" p14:dur="25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anim calcmode="lin" valueType="num">
                                      <p:cBhvr>
                                        <p:cTn id="10"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11" dur="500" fill="hold"/>
                                        <p:tgtEl>
                                          <p:spTgt spid="2">
                                            <p:txEl>
                                              <p:pRg st="1" end="1"/>
                                            </p:tx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2">
                                            <p:txEl>
                                              <p:pRg st="3" end="3"/>
                                            </p:txEl>
                                          </p:spTgt>
                                        </p:tgtEl>
                                      </p:cBhvr>
                                    </p:animEffect>
                                    <p:anim calcmode="lin" valueType="num">
                                      <p:cBhvr>
                                        <p:cTn id="18" dur="500" fill="hold"/>
                                        <p:tgtEl>
                                          <p:spTgt spid="2">
                                            <p:txEl>
                                              <p:pRg st="3" end="3"/>
                                            </p:txEl>
                                          </p:spTgt>
                                        </p:tgtEl>
                                        <p:attrNameLst>
                                          <p:attrName>ppt_x</p:attrName>
                                        </p:attrNameLst>
                                      </p:cBhvr>
                                      <p:tavLst>
                                        <p:tav tm="0">
                                          <p:val>
                                            <p:fltVal val="0.5"/>
                                          </p:val>
                                        </p:tav>
                                        <p:tav tm="100000">
                                          <p:val>
                                            <p:strVal val="#ppt_x"/>
                                          </p:val>
                                        </p:tav>
                                      </p:tavLst>
                                    </p:anim>
                                    <p:anim calcmode="lin" valueType="num">
                                      <p:cBhvr>
                                        <p:cTn id="19" dur="500" fill="hold"/>
                                        <p:tgtEl>
                                          <p:spTgt spid="2">
                                            <p:txEl>
                                              <p:pRg st="3" end="3"/>
                                            </p:tx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plus(in)">
                                      <p:cBhvr>
                                        <p:cTn id="23" dur="1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19336</TotalTime>
  <Words>4559</Words>
  <Application>Microsoft Office PowerPoint</Application>
  <PresentationFormat>Presentación en pantalla (4:3)</PresentationFormat>
  <Paragraphs>417</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Diseño predeterminado</vt:lpstr>
      <vt:lpstr>LA RUTA DE MEJORA ESCOLAR,  UNA DECISIÓN COLECTIVA PARA EL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HP</cp:lastModifiedBy>
  <cp:revision>958</cp:revision>
  <dcterms:created xsi:type="dcterms:W3CDTF">2010-05-23T14:28:12Z</dcterms:created>
  <dcterms:modified xsi:type="dcterms:W3CDTF">2014-11-24T02:11:37Z</dcterms:modified>
</cp:coreProperties>
</file>