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62" r:id="rId5"/>
    <p:sldId id="258" r:id="rId6"/>
    <p:sldId id="259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73" r:id="rId1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-38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C2DB-121D-4811-9A6B-631F86607F0E}" type="datetimeFigureOut">
              <a:rPr lang="es-MX" smtClean="0"/>
              <a:pPr/>
              <a:t>27/02/2014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53FA-1F2E-4ED7-ACB7-926436E1807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974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C2DB-121D-4811-9A6B-631F86607F0E}" type="datetimeFigureOut">
              <a:rPr lang="es-MX" smtClean="0"/>
              <a:pPr/>
              <a:t>27/02/2014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53FA-1F2E-4ED7-ACB7-926436E1807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374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C2DB-121D-4811-9A6B-631F86607F0E}" type="datetimeFigureOut">
              <a:rPr lang="es-MX" smtClean="0"/>
              <a:pPr/>
              <a:t>27/02/2014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53FA-1F2E-4ED7-ACB7-926436E1807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516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C2DB-121D-4811-9A6B-631F86607F0E}" type="datetimeFigureOut">
              <a:rPr lang="es-MX" smtClean="0"/>
              <a:pPr/>
              <a:t>27/02/2014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53FA-1F2E-4ED7-ACB7-926436E1807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123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C2DB-121D-4811-9A6B-631F86607F0E}" type="datetimeFigureOut">
              <a:rPr lang="es-MX" smtClean="0"/>
              <a:pPr/>
              <a:t>27/02/2014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53FA-1F2E-4ED7-ACB7-926436E1807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183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C2DB-121D-4811-9A6B-631F86607F0E}" type="datetimeFigureOut">
              <a:rPr lang="es-MX" smtClean="0"/>
              <a:pPr/>
              <a:t>27/02/2014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53FA-1F2E-4ED7-ACB7-926436E1807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33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C2DB-121D-4811-9A6B-631F86607F0E}" type="datetimeFigureOut">
              <a:rPr lang="es-MX" smtClean="0"/>
              <a:pPr/>
              <a:t>27/02/2014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53FA-1F2E-4ED7-ACB7-926436E1807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824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C2DB-121D-4811-9A6B-631F86607F0E}" type="datetimeFigureOut">
              <a:rPr lang="es-MX" smtClean="0"/>
              <a:pPr/>
              <a:t>27/02/2014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53FA-1F2E-4ED7-ACB7-926436E1807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172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C2DB-121D-4811-9A6B-631F86607F0E}" type="datetimeFigureOut">
              <a:rPr lang="es-MX" smtClean="0"/>
              <a:pPr/>
              <a:t>27/02/2014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53FA-1F2E-4ED7-ACB7-926436E1807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70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C2DB-121D-4811-9A6B-631F86607F0E}" type="datetimeFigureOut">
              <a:rPr lang="es-MX" smtClean="0"/>
              <a:pPr/>
              <a:t>27/02/2014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53FA-1F2E-4ED7-ACB7-926436E1807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341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C2DB-121D-4811-9A6B-631F86607F0E}" type="datetimeFigureOut">
              <a:rPr lang="es-MX" smtClean="0"/>
              <a:pPr/>
              <a:t>27/02/2014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53FA-1F2E-4ED7-ACB7-926436E1807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888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accent6">
                <a:lumMod val="60000"/>
                <a:lumOff val="40000"/>
              </a:schemeClr>
            </a:gs>
            <a:gs pos="100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4C2DB-121D-4811-9A6B-631F86607F0E}" type="datetimeFigureOut">
              <a:rPr lang="es-MX" smtClean="0"/>
              <a:pPr/>
              <a:t>27/02/2014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353FA-1F2E-4ED7-ACB7-926436E1807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52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quintases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9357" y="1353895"/>
            <a:ext cx="3846787" cy="498384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476849" y="2172741"/>
            <a:ext cx="67151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ookman Old Style" panose="02050604050505020204" pitchFamily="18" charset="0"/>
              </a:rPr>
              <a:t>Consejos Técnicos Escolares</a:t>
            </a:r>
          </a:p>
          <a:p>
            <a:pPr algn="ctr"/>
            <a:r>
              <a:rPr lang="es-MX" i="1" dirty="0" smtClean="0">
                <a:latin typeface="Bookman Old Style" panose="02050604050505020204" pitchFamily="18" charset="0"/>
              </a:rPr>
              <a:t>En nuestra escuela…. todos aprendemos</a:t>
            </a:r>
          </a:p>
          <a:p>
            <a:pPr algn="ctr"/>
            <a:r>
              <a:rPr lang="es-MX" dirty="0" smtClean="0">
                <a:latin typeface="Bookman Old Style" panose="02050604050505020204" pitchFamily="18" charset="0"/>
              </a:rPr>
              <a:t>Quinta sesión ordinaria</a:t>
            </a:r>
            <a:endParaRPr lang="es-MX" dirty="0">
              <a:latin typeface="Bookman Old Style" panose="020506040505050202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691352" y="6077319"/>
            <a:ext cx="637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i="1" dirty="0" smtClean="0"/>
              <a:t>Viernes</a:t>
            </a:r>
            <a:r>
              <a:rPr lang="es-MX" i="1" dirty="0" smtClean="0"/>
              <a:t> 28 </a:t>
            </a:r>
            <a:r>
              <a:rPr lang="es-MX" i="1" dirty="0" smtClean="0"/>
              <a:t>de febrero del 2014.</a:t>
            </a:r>
            <a:endParaRPr lang="es-MX" i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5770070" y="271316"/>
            <a:ext cx="64219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Bookman Old Style" panose="02050604050505020204" pitchFamily="18" charset="0"/>
              </a:rPr>
              <a:t>Departamento de Secundarias</a:t>
            </a:r>
          </a:p>
          <a:p>
            <a:pPr algn="ctr"/>
            <a:r>
              <a:rPr lang="es-MX" sz="2000" b="1" dirty="0" smtClean="0">
                <a:latin typeface="Bookman Old Style" panose="02050604050505020204" pitchFamily="18" charset="0"/>
              </a:rPr>
              <a:t>Zona Escolar </a:t>
            </a:r>
            <a:r>
              <a:rPr lang="es-MX" sz="2000" b="1" dirty="0" smtClean="0">
                <a:latin typeface="Bookman Old Style" panose="02050604050505020204" pitchFamily="18" charset="0"/>
              </a:rPr>
              <a:t>XIII</a:t>
            </a:r>
          </a:p>
          <a:p>
            <a:pPr algn="ctr"/>
            <a:r>
              <a:rPr lang="es-MX" sz="2000" b="1" dirty="0" smtClean="0">
                <a:latin typeface="Bookman Old Style" panose="02050604050505020204" pitchFamily="18" charset="0"/>
              </a:rPr>
              <a:t>Nombre de la Escuela</a:t>
            </a:r>
          </a:p>
          <a:p>
            <a:pPr algn="ctr"/>
            <a:r>
              <a:rPr lang="es-MX" sz="2000" b="1" dirty="0" smtClean="0">
                <a:latin typeface="Bookman Old Style" panose="02050604050505020204" pitchFamily="18" charset="0"/>
              </a:rPr>
              <a:t>Clave del Centro de Trabajo</a:t>
            </a:r>
            <a:endParaRPr lang="es-MX" sz="2000" b="1" dirty="0">
              <a:latin typeface="Bookman Old Style" panose="02050604050505020204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28" y="176148"/>
            <a:ext cx="4883888" cy="1069327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5360288" y="3540830"/>
            <a:ext cx="67949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BIENVENIDOS</a:t>
            </a:r>
            <a:endParaRPr lang="es-ES" sz="54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33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1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3333" y="357646"/>
            <a:ext cx="11175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>
                <a:solidFill>
                  <a:srgbClr val="C00000"/>
                </a:solidFill>
              </a:rPr>
              <a:t>Momento 2. Reflexionemos sobre los aprendizajes de los  alumnos y su relación con la intervención docente.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23333" y="1629091"/>
            <a:ext cx="11379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1. Para llevar a cabo esta reflexión, en binas, por grado o como determine el colectivo realicen lo siguiente: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sz="2400" dirty="0"/>
              <a:t>Con base en los insumos de las tres evaluaciones,  identifiquen en su  grupo a  los jóvenes que tienen menor participación en clase y bajo nivel de logro y desempeño en lectura. Elaboren una lista.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sz="2400" dirty="0"/>
              <a:t>Revisen en su planeación las estrategias que han implementado para apoyar a estos alumnos.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sz="2400" dirty="0"/>
              <a:t>Examinen los instrumentos de evaluación y verifiquen si está centrada en lo que los estudiantes hacen, cómo lo hacen, lo que dicen y preguntan.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sz="2400" dirty="0"/>
              <a:t>Identifiquen si las  acciones planteadas hasta el momento en la Ruta de Mejora han permitido lograr avances en estos alumnos.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sz="2400" dirty="0"/>
              <a:t>Revisen los Reportes de Evaluación correspondientes y  conversen acerca de las recomendaciones que se han hecho a los padres de familia para apoyar a sus hijos.</a:t>
            </a:r>
          </a:p>
        </p:txBody>
      </p:sp>
    </p:spTree>
    <p:extLst>
      <p:ext uri="{BB962C8B-B14F-4D97-AF65-F5344CB8AC3E}">
        <p14:creationId xmlns:p14="http://schemas.microsoft.com/office/powerpoint/2010/main" val="414531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39968" y="188470"/>
            <a:ext cx="114944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/>
              <a:t>2. A partir de lo anterior, incorporen a los siguientes cuadros la información requerida.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519" y="3692770"/>
            <a:ext cx="6120482" cy="3147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443" y="676701"/>
            <a:ext cx="5949462" cy="3020732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39" y="1634734"/>
            <a:ext cx="5724604" cy="33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5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08836" y="1168823"/>
            <a:ext cx="10561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3.Compartan sus producciones con el colectivo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7450" y="2828810"/>
            <a:ext cx="105616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4.Con base en lo anterior, acuerden acciones para apoyar a los estudiantes con rezago y que presenten riesgo de no alcanzar los aprendizajes previstos en el ciclo escolar o de que no sean promovidos al siguiente grado o nivel educativo. Incorpórenlas a su Ruta de Mejora.</a:t>
            </a:r>
          </a:p>
        </p:txBody>
      </p:sp>
    </p:spTree>
    <p:extLst>
      <p:ext uri="{BB962C8B-B14F-4D97-AF65-F5344CB8AC3E}">
        <p14:creationId xmlns:p14="http://schemas.microsoft.com/office/powerpoint/2010/main" val="231064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4799" y="338608"/>
            <a:ext cx="113059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>
                <a:solidFill>
                  <a:srgbClr val="C00000"/>
                </a:solidFill>
              </a:rPr>
              <a:t>Momento 3. En las Actividades para empezar bien el día, todos participamos.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708836" y="1866873"/>
            <a:ext cx="109019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MX" sz="2800" dirty="0"/>
              <a:t>Organicen al grupo para llevar a cabo las tareas propuestas en las actividades de la presente guía. La idea es que el  colectivo “viva” el proceso planteado.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800" dirty="0" smtClean="0"/>
              <a:t>Compartan </a:t>
            </a:r>
            <a:r>
              <a:rPr lang="es-MX" sz="2800" dirty="0"/>
              <a:t>al grupo la experiencia y, en función de ello, tomen acuerdos para ponerlas en práctica con sus alumnos sin </a:t>
            </a:r>
            <a:r>
              <a:rPr lang="es-MX" sz="2800" dirty="0" smtClean="0"/>
              <a:t>modificación </a:t>
            </a:r>
            <a:r>
              <a:rPr lang="es-MX" sz="2800" dirty="0"/>
              <a:t>alguna, o bien, para realizar las adecuaciones que consideren pertinentes.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800" dirty="0" smtClean="0"/>
              <a:t>Discutan  </a:t>
            </a:r>
            <a:r>
              <a:rPr lang="es-MX" sz="2800" dirty="0"/>
              <a:t>sobre los beneficios que aporta a los estudiantes </a:t>
            </a:r>
            <a:r>
              <a:rPr lang="es-MX" sz="2800" dirty="0" smtClean="0"/>
              <a:t>el </a:t>
            </a:r>
            <a:r>
              <a:rPr lang="es-MX" sz="2800" dirty="0"/>
              <a:t>hecho de que todos los docentes realicen estas actividades.</a:t>
            </a:r>
          </a:p>
        </p:txBody>
      </p:sp>
    </p:spTree>
    <p:extLst>
      <p:ext uri="{BB962C8B-B14F-4D97-AF65-F5344CB8AC3E}">
        <p14:creationId xmlns:p14="http://schemas.microsoft.com/office/powerpoint/2010/main" val="411810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931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31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538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91688" y="744628"/>
            <a:ext cx="750916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s-MX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Asuntos Generales:</a:t>
            </a:r>
          </a:p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ü"/>
            </a:pPr>
            <a:endParaRPr lang="es-MX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ü"/>
            </a:pPr>
            <a:endParaRPr lang="es-MX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74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54642" y="258307"/>
            <a:ext cx="10228521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 smtClean="0"/>
              <a:t>Sede</a:t>
            </a:r>
            <a:r>
              <a:rPr lang="es-MX" sz="2000" b="1" dirty="0"/>
              <a:t>:</a:t>
            </a:r>
            <a:r>
              <a:rPr lang="es-MX" sz="2000" dirty="0"/>
              <a:t>    Esc. Sec. </a:t>
            </a:r>
            <a:r>
              <a:rPr lang="es-MX" sz="2000" dirty="0" smtClean="0"/>
              <a:t>“Nombre de la escuela” </a:t>
            </a:r>
            <a:endParaRPr lang="es-MX" sz="2000" dirty="0"/>
          </a:p>
          <a:p>
            <a:r>
              <a:rPr lang="es-MX" sz="2000" b="1" dirty="0"/>
              <a:t>Fecha: </a:t>
            </a:r>
            <a:r>
              <a:rPr lang="es-MX" sz="2000" b="1" dirty="0" smtClean="0"/>
              <a:t>   </a:t>
            </a:r>
            <a:r>
              <a:rPr lang="es-MX" sz="2000" dirty="0" smtClean="0"/>
              <a:t>Viernes 28 </a:t>
            </a:r>
            <a:r>
              <a:rPr lang="es-MX" sz="2000" dirty="0"/>
              <a:t>de febrero del  2014                                          </a:t>
            </a:r>
          </a:p>
          <a:p>
            <a:r>
              <a:rPr lang="es-MX" sz="2000" b="1" dirty="0"/>
              <a:t>Hora:</a:t>
            </a:r>
            <a:r>
              <a:rPr lang="es-MX" sz="2000" dirty="0"/>
              <a:t>    </a:t>
            </a:r>
            <a:r>
              <a:rPr lang="es-MX" sz="2000" dirty="0" smtClean="0"/>
              <a:t>08:00 </a:t>
            </a:r>
            <a:r>
              <a:rPr lang="es-MX" sz="2000" dirty="0" err="1"/>
              <a:t>hrs</a:t>
            </a:r>
            <a:r>
              <a:rPr lang="es-MX" sz="2000" dirty="0" smtClean="0"/>
              <a:t>.</a:t>
            </a:r>
          </a:p>
          <a:p>
            <a:endParaRPr lang="es-MX" sz="2000" dirty="0"/>
          </a:p>
          <a:p>
            <a:pPr algn="ctr"/>
            <a:r>
              <a:rPr lang="es-MX" sz="2000" b="1" dirty="0"/>
              <a:t>ORDEN DEL DÍA</a:t>
            </a:r>
            <a:endParaRPr lang="es-MX" sz="2000" dirty="0"/>
          </a:p>
          <a:p>
            <a:pPr marL="1714500" lvl="3" indent="-342900">
              <a:buFont typeface="+mj-lt"/>
              <a:buAutoNum type="arabicParenR"/>
            </a:pPr>
            <a:r>
              <a:rPr lang="es-MX" sz="2000" dirty="0"/>
              <a:t>Pase de lista.</a:t>
            </a:r>
          </a:p>
          <a:p>
            <a:pPr marL="1714500" lvl="3" indent="-342900">
              <a:buFont typeface="+mj-lt"/>
              <a:buAutoNum type="arabicParenR"/>
            </a:pPr>
            <a:r>
              <a:rPr lang="es-MX" sz="2000" dirty="0"/>
              <a:t> </a:t>
            </a:r>
            <a:r>
              <a:rPr lang="es-MX" sz="2000" dirty="0" smtClean="0"/>
              <a:t>Mensaje </a:t>
            </a:r>
            <a:r>
              <a:rPr lang="es-MX" sz="2000" dirty="0"/>
              <a:t>de bienvenida.</a:t>
            </a:r>
          </a:p>
          <a:p>
            <a:pPr marL="1714500" lvl="3" indent="-342900">
              <a:buFont typeface="+mj-lt"/>
              <a:buAutoNum type="arabicParenR"/>
            </a:pPr>
            <a:r>
              <a:rPr lang="es-MX" sz="2000" dirty="0"/>
              <a:t> </a:t>
            </a:r>
            <a:r>
              <a:rPr lang="es-MX" sz="2000" dirty="0" smtClean="0"/>
              <a:t>Reflexión</a:t>
            </a:r>
            <a:r>
              <a:rPr lang="es-MX" sz="2000" dirty="0"/>
              <a:t>: “CUERDAS”</a:t>
            </a:r>
          </a:p>
          <a:p>
            <a:pPr marL="1714500" lvl="3" indent="-342900">
              <a:buFont typeface="+mj-lt"/>
              <a:buAutoNum type="arabicParenR"/>
            </a:pPr>
            <a:r>
              <a:rPr lang="es-MX" sz="2000" dirty="0"/>
              <a:t> </a:t>
            </a:r>
            <a:r>
              <a:rPr lang="es-MX" sz="2000" dirty="0" smtClean="0"/>
              <a:t>Propósitos </a:t>
            </a:r>
            <a:r>
              <a:rPr lang="es-MX" sz="2000" dirty="0"/>
              <a:t>de la sesión:</a:t>
            </a:r>
          </a:p>
          <a:p>
            <a:pPr lvl="4"/>
            <a:r>
              <a:rPr lang="es-MX" sz="2000" dirty="0" smtClean="0"/>
              <a:t>a</a:t>
            </a:r>
            <a:r>
              <a:rPr lang="es-MX" sz="2000" dirty="0"/>
              <a:t>) Momento 1</a:t>
            </a:r>
          </a:p>
          <a:p>
            <a:pPr lvl="4"/>
            <a:r>
              <a:rPr lang="es-MX" sz="2000" dirty="0"/>
              <a:t>b) Momento 2</a:t>
            </a:r>
          </a:p>
          <a:p>
            <a:pPr lvl="4"/>
            <a:r>
              <a:rPr lang="es-MX" sz="2000" dirty="0"/>
              <a:t>c) Momento 3 &gt;  Actividades para empezar bien el día (rompecabezasgratis.com)</a:t>
            </a:r>
          </a:p>
          <a:p>
            <a:pPr marL="1714500" lvl="3" indent="-342900">
              <a:buFont typeface="+mj-lt"/>
              <a:buAutoNum type="arabicParenR"/>
            </a:pPr>
            <a:r>
              <a:rPr lang="es-MX" sz="2000" dirty="0"/>
              <a:t> </a:t>
            </a:r>
            <a:r>
              <a:rPr lang="es-MX" sz="2000" dirty="0" smtClean="0"/>
              <a:t>Asuntos </a:t>
            </a:r>
            <a:r>
              <a:rPr lang="es-MX" sz="2000" dirty="0"/>
              <a:t>Generales: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s-MX" sz="20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es-ES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ATENTAMENTE</a:t>
            </a:r>
            <a:endParaRPr lang="es-MX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MX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MX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MX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PROFRA. </a:t>
            </a:r>
            <a:endParaRPr lang="es-MX" sz="20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MX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DIRECTOR(A)</a:t>
            </a:r>
            <a:endParaRPr lang="es-MX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7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8535" y="197701"/>
            <a:ext cx="11653605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 smtClean="0"/>
              <a:t>El Consejo Técnico Escolar es un espacio propicio para que el colectivo escolar se constituya como una comunidad:</a:t>
            </a:r>
          </a:p>
          <a:p>
            <a:pPr algn="just"/>
            <a:endParaRPr lang="es-MX" sz="1400" dirty="0" smtClean="0"/>
          </a:p>
          <a:p>
            <a:pPr marL="457200" indent="-457200" algn="just">
              <a:buFont typeface="Wingdings" pitchFamily="2" charset="2"/>
              <a:buChar char="ü"/>
            </a:pPr>
            <a:r>
              <a:rPr lang="es-MX" sz="3200" dirty="0" smtClean="0"/>
              <a:t>que aprende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s-MX" sz="3200" dirty="0" smtClean="0"/>
              <a:t>que organiza las actividades de enseñanza partiendo de reconocer la diversidad de los niños a quienes va dirigida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s-MX" sz="3200" dirty="0" smtClean="0"/>
              <a:t>que muestra capacidad para identificar y apoyar a los educandos más rezagados desde la primera evaluación bimestral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s-MX" sz="3200" dirty="0" smtClean="0"/>
              <a:t>que se organiza para superar las desigualdades en el aprendizaje y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s-MX" sz="3200" dirty="0" smtClean="0"/>
              <a:t>que tiene como propósito principal garantizar que las niñas, los niños y los jóvenes aprendan, independientemente de su condición.</a:t>
            </a:r>
            <a:endParaRPr lang="es-MX" sz="2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MX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81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4165" y="239454"/>
            <a:ext cx="588881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 smtClean="0"/>
              <a:t>Las actividades de</a:t>
            </a:r>
            <a:r>
              <a:rPr lang="es-MX" sz="3200" dirty="0"/>
              <a:t> </a:t>
            </a:r>
            <a:r>
              <a:rPr lang="es-MX" sz="3200" dirty="0" smtClean="0"/>
              <a:t>la guía proponen que en</a:t>
            </a:r>
            <a:r>
              <a:rPr lang="es-MX" sz="3200" dirty="0"/>
              <a:t> </a:t>
            </a:r>
            <a:r>
              <a:rPr lang="es-MX" sz="3200" dirty="0" smtClean="0"/>
              <a:t>el primer momento, el Consejo Técnico</a:t>
            </a:r>
            <a:r>
              <a:rPr lang="es-MX" sz="3200" dirty="0"/>
              <a:t> </a:t>
            </a:r>
            <a:r>
              <a:rPr lang="es-MX" sz="3200" dirty="0" smtClean="0"/>
              <a:t>Escolar lleve a cabo un recuento de los resultados obtenidos con la</a:t>
            </a:r>
            <a:endParaRPr lang="es-MX" sz="3200" dirty="0"/>
          </a:p>
          <a:p>
            <a:pPr algn="just"/>
            <a:r>
              <a:rPr lang="es-MX" sz="3200" dirty="0" smtClean="0"/>
              <a:t>Puesta en marcha de las acciones que se acordaron en la cuarta sesión ordinaria</a:t>
            </a:r>
            <a:endParaRPr lang="es-MX" dirty="0"/>
          </a:p>
        </p:txBody>
      </p:sp>
      <p:sp>
        <p:nvSpPr>
          <p:cNvPr id="3" name="CuadroTexto 1"/>
          <p:cNvSpPr txBox="1"/>
          <p:nvPr/>
        </p:nvSpPr>
        <p:spPr>
          <a:xfrm>
            <a:off x="441415" y="4464830"/>
            <a:ext cx="114511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 smtClean="0"/>
              <a:t>Para tal efecto, revisa la Ruta</a:t>
            </a:r>
            <a:r>
              <a:rPr lang="es-MX" sz="3200" dirty="0"/>
              <a:t> </a:t>
            </a:r>
            <a:r>
              <a:rPr lang="es-MX" sz="3200" dirty="0" smtClean="0"/>
              <a:t>de Mejora, el </a:t>
            </a:r>
            <a:r>
              <a:rPr lang="es-MX" sz="3200" i="1" dirty="0" smtClean="0"/>
              <a:t>Cuaderno de Bitácora</a:t>
            </a:r>
            <a:r>
              <a:rPr lang="es-MX" sz="3200" dirty="0" smtClean="0"/>
              <a:t>, el balance realizado en la cuarta sesión y el análisis comparativo de avances obtenidos por los alumnos, los</a:t>
            </a:r>
            <a:r>
              <a:rPr lang="es-MX" sz="3200" dirty="0"/>
              <a:t> </a:t>
            </a:r>
            <a:r>
              <a:rPr lang="es-MX" sz="3200" dirty="0" smtClean="0"/>
              <a:t>cuales</a:t>
            </a:r>
            <a:r>
              <a:rPr lang="es-MX" sz="3200" dirty="0"/>
              <a:t> </a:t>
            </a:r>
            <a:r>
              <a:rPr lang="es-MX" sz="3200" dirty="0" smtClean="0"/>
              <a:t>fueron registrados en el Reporte de Evaluación</a:t>
            </a:r>
            <a:r>
              <a:rPr lang="es-MX" sz="3200" dirty="0"/>
              <a:t>.</a:t>
            </a:r>
            <a:endParaRPr lang="es-MX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120" y="341052"/>
            <a:ext cx="5099395" cy="382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09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728134" y="364153"/>
            <a:ext cx="8144933" cy="2616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En el segundo momento, el  Consejo Técnico Escolar (CTE) fortalece la Ruta de Mejora a partir del balance realizado en el primer momento, así como de la nueva información con la que cuenta la escuela.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759200" y="3793067"/>
            <a:ext cx="8128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El propósito del tercer momento de la guía es que los Consejos Técnicos Escolares revisen las propuestas </a:t>
            </a:r>
            <a:r>
              <a:rPr lang="es-MX" sz="3200" dirty="0" smtClean="0"/>
              <a:t>de  </a:t>
            </a:r>
            <a:r>
              <a:rPr lang="es-MX" sz="3200" dirty="0"/>
              <a:t>Actividades para empezar bien el día.</a:t>
            </a:r>
          </a:p>
        </p:txBody>
      </p:sp>
    </p:spTree>
    <p:extLst>
      <p:ext uri="{BB962C8B-B14F-4D97-AF65-F5344CB8AC3E}">
        <p14:creationId xmlns:p14="http://schemas.microsoft.com/office/powerpoint/2010/main" val="233921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5691" y="99437"/>
            <a:ext cx="1111827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accent1">
                    <a:lumMod val="50000"/>
                  </a:schemeClr>
                </a:solidFill>
              </a:rPr>
              <a:t>Propósitos de la quinta sesión </a:t>
            </a:r>
            <a:endParaRPr lang="es-MX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MX" sz="2800" dirty="0" smtClean="0"/>
              <a:t>Reflexionar en torno a</a:t>
            </a:r>
            <a:r>
              <a:rPr lang="es-MX" sz="2800" dirty="0"/>
              <a:t> </a:t>
            </a:r>
            <a:r>
              <a:rPr lang="es-MX" sz="2800" dirty="0" smtClean="0"/>
              <a:t>los avances que se</a:t>
            </a:r>
            <a:r>
              <a:rPr lang="es-MX" sz="2800" dirty="0"/>
              <a:t> </a:t>
            </a:r>
            <a:r>
              <a:rPr lang="es-MX" sz="2800" dirty="0" smtClean="0"/>
              <a:t>han logrado conforme a</a:t>
            </a:r>
            <a:r>
              <a:rPr lang="es-MX" sz="2800" dirty="0"/>
              <a:t> </a:t>
            </a:r>
            <a:r>
              <a:rPr lang="es-MX" sz="2800" dirty="0" smtClean="0"/>
              <a:t>las prioridades del Sistema Básico de</a:t>
            </a:r>
            <a:r>
              <a:rPr lang="es-MX" sz="2800" dirty="0"/>
              <a:t> </a:t>
            </a:r>
            <a:r>
              <a:rPr lang="es-MX" sz="2800" dirty="0" smtClean="0"/>
              <a:t>Mejora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800" dirty="0" smtClean="0"/>
              <a:t>Valorar el desempeño de los alumnos en las asignaturas y aprendizajes esperados.</a:t>
            </a:r>
            <a:endParaRPr lang="es-MX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s-MX" sz="2800" dirty="0" smtClean="0"/>
              <a:t>Analizar cómo se han llevado a cabo las </a:t>
            </a:r>
            <a:r>
              <a:rPr lang="es-MX" sz="2800" i="1" dirty="0" smtClean="0"/>
              <a:t>Actividades para empezar bien el</a:t>
            </a:r>
            <a:r>
              <a:rPr lang="es-MX" sz="2800" i="1" dirty="0"/>
              <a:t> </a:t>
            </a:r>
            <a:r>
              <a:rPr lang="es-MX" sz="2800" i="1" dirty="0" smtClean="0"/>
              <a:t>día.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445690" y="3067534"/>
            <a:ext cx="1111827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accent1">
                    <a:lumMod val="50000"/>
                  </a:schemeClr>
                </a:solidFill>
              </a:rPr>
              <a:t>Productos</a:t>
            </a:r>
            <a:r>
              <a:rPr lang="es-MX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MX" sz="2800" dirty="0" smtClean="0"/>
              <a:t>Cuadro 1. Avances  en la atención a las tres prioridades del Sistema Básico de Mejora.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MX" sz="2800" dirty="0" smtClean="0"/>
              <a:t>Texto en el que se exponen las acciones emprendidas a favor de las prioridades del Sistema Básico de Mejora y lo que falta por hacer.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800" dirty="0" smtClean="0"/>
              <a:t>Cuadros Momento 2. Aprendizaje de los alumnos y su relación con la intervención docente</a:t>
            </a:r>
            <a:r>
              <a:rPr lang="es-MX" sz="2800" dirty="0"/>
              <a:t>.</a:t>
            </a:r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156996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5599" y="184202"/>
            <a:ext cx="113961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>
                <a:solidFill>
                  <a:srgbClr val="C00000"/>
                </a:solidFill>
              </a:rPr>
              <a:t>Momento 1. </a:t>
            </a:r>
            <a:r>
              <a:rPr lang="es-MX" sz="2800" b="1" dirty="0" smtClean="0">
                <a:solidFill>
                  <a:srgbClr val="C00000"/>
                </a:solidFill>
              </a:rPr>
              <a:t>Nuestros avances </a:t>
            </a:r>
            <a:r>
              <a:rPr lang="es-MX" sz="2800" b="1" dirty="0">
                <a:solidFill>
                  <a:srgbClr val="C00000"/>
                </a:solidFill>
              </a:rPr>
              <a:t>al tercer bimestre del Ciclo </a:t>
            </a:r>
            <a:r>
              <a:rPr lang="es-MX" sz="2800" b="1" dirty="0" smtClean="0">
                <a:solidFill>
                  <a:srgbClr val="C00000"/>
                </a:solidFill>
              </a:rPr>
              <a:t>Escolar con </a:t>
            </a:r>
            <a:r>
              <a:rPr lang="es-MX" sz="2800" b="1" dirty="0">
                <a:solidFill>
                  <a:srgbClr val="C00000"/>
                </a:solidFill>
              </a:rPr>
              <a:t>nuestra Ruta de Mejora y el logro de las tres prioridades </a:t>
            </a:r>
            <a:r>
              <a:rPr lang="es-MX" sz="2800" b="1" dirty="0" smtClean="0">
                <a:solidFill>
                  <a:srgbClr val="C00000"/>
                </a:solidFill>
              </a:rPr>
              <a:t>del Sistema </a:t>
            </a:r>
            <a:r>
              <a:rPr lang="es-MX" sz="2800" b="1" dirty="0">
                <a:solidFill>
                  <a:srgbClr val="C00000"/>
                </a:solidFill>
              </a:rPr>
              <a:t>Básico de Mejora</a:t>
            </a:r>
            <a:r>
              <a:rPr lang="es-MX" sz="2800" b="1" i="1" dirty="0">
                <a:solidFill>
                  <a:srgbClr val="C00000"/>
                </a:solidFill>
              </a:rPr>
              <a:t>.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74133" y="2523066"/>
            <a:ext cx="112775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/>
              <a:t>1. El relator da lectura a los acuerdos y compromisos asumidos en la cuarta sesión, mismos que fueron registrados en el </a:t>
            </a:r>
          </a:p>
          <a:p>
            <a:r>
              <a:rPr lang="es-MX" sz="2800" dirty="0"/>
              <a:t>Cuaderno de Bitácora.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74133" y="4839986"/>
            <a:ext cx="111590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2. De manera individual o de acuerdo a las posibilidades del colectivo, revisen sus evidencias y registren en el siguiente cuadro los avances.</a:t>
            </a:r>
          </a:p>
        </p:txBody>
      </p:sp>
    </p:spTree>
    <p:extLst>
      <p:ext uri="{BB962C8B-B14F-4D97-AF65-F5344CB8AC3E}">
        <p14:creationId xmlns:p14="http://schemas.microsoft.com/office/powerpoint/2010/main" val="277051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467" y="186267"/>
            <a:ext cx="8669866" cy="635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7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14929" y="730647"/>
            <a:ext cx="1056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/>
              <a:t>3. </a:t>
            </a:r>
            <a:r>
              <a:rPr lang="es-MX" sz="2800" dirty="0" smtClean="0"/>
              <a:t>Compartan </a:t>
            </a:r>
            <a:r>
              <a:rPr lang="es-MX" sz="2800" dirty="0"/>
              <a:t>al colectivo sus producciones.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689600" y="2409939"/>
            <a:ext cx="570653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4. Con base en lo anterior, redacten un texto de no más de </a:t>
            </a:r>
            <a:r>
              <a:rPr lang="es-MX" sz="2800" dirty="0" smtClean="0"/>
              <a:t>una </a:t>
            </a:r>
            <a:r>
              <a:rPr lang="es-MX" sz="2800" dirty="0"/>
              <a:t>cuartilla, en el que ponderen las acciones que han emprendido en favor de las prioridades del Sistema Básico de Mejora, así como lo que falta por hacer.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29" y="1647308"/>
            <a:ext cx="4486804" cy="423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51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898</Words>
  <Application>Microsoft Office PowerPoint</Application>
  <PresentationFormat>Personalizado</PresentationFormat>
  <Paragraphs>68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 pc</dc:creator>
  <cp:lastModifiedBy>admin</cp:lastModifiedBy>
  <cp:revision>49</cp:revision>
  <dcterms:created xsi:type="dcterms:W3CDTF">2014-01-21T03:31:33Z</dcterms:created>
  <dcterms:modified xsi:type="dcterms:W3CDTF">2014-02-27T13:24:46Z</dcterms:modified>
</cp:coreProperties>
</file>