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62" r:id="rId4"/>
    <p:sldId id="263" r:id="rId5"/>
    <p:sldId id="258" r:id="rId6"/>
    <p:sldId id="259" r:id="rId7"/>
    <p:sldId id="260" r:id="rId8"/>
    <p:sldId id="266" r:id="rId9"/>
    <p:sldId id="268" r:id="rId10"/>
    <p:sldId id="269" r:id="rId11"/>
    <p:sldId id="267" r:id="rId12"/>
    <p:sldId id="261" r:id="rId13"/>
    <p:sldId id="270" r:id="rId14"/>
    <p:sldId id="271" r:id="rId15"/>
    <p:sldId id="265" r:id="rId16"/>
    <p:sldId id="275" r:id="rId17"/>
    <p:sldId id="274" r:id="rId1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0FD4C2DB-121D-4811-9A6B-631F86607F0E}" type="datetimeFigureOut">
              <a:rPr lang="es-MX" smtClean="0"/>
              <a:t>23/01/2014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115974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FD4C2DB-121D-4811-9A6B-631F86607F0E}" type="datetimeFigureOut">
              <a:rPr lang="es-MX" smtClean="0"/>
              <a:t>23/01/2014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254374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FD4C2DB-121D-4811-9A6B-631F86607F0E}" type="datetimeFigureOut">
              <a:rPr lang="es-MX" smtClean="0"/>
              <a:t>23/01/2014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315516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FD4C2DB-121D-4811-9A6B-631F86607F0E}" type="datetimeFigureOut">
              <a:rPr lang="es-MX" smtClean="0"/>
              <a:t>23/01/2014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158123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FD4C2DB-121D-4811-9A6B-631F86607F0E}" type="datetimeFigureOut">
              <a:rPr lang="es-MX" smtClean="0"/>
              <a:t>23/01/2014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117183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0FD4C2DB-121D-4811-9A6B-631F86607F0E}" type="datetimeFigureOut">
              <a:rPr lang="es-MX" smtClean="0"/>
              <a:t>23/01/2014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357433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0FD4C2DB-121D-4811-9A6B-631F86607F0E}" type="datetimeFigureOut">
              <a:rPr lang="es-MX" smtClean="0"/>
              <a:t>23/01/2014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374824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0FD4C2DB-121D-4811-9A6B-631F86607F0E}" type="datetimeFigureOut">
              <a:rPr lang="es-MX" smtClean="0"/>
              <a:t>23/01/2014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383172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FD4C2DB-121D-4811-9A6B-631F86607F0E}" type="datetimeFigureOut">
              <a:rPr lang="es-MX" smtClean="0"/>
              <a:t>23/01/2014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28770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FD4C2DB-121D-4811-9A6B-631F86607F0E}" type="datetimeFigureOut">
              <a:rPr lang="es-MX" smtClean="0"/>
              <a:t>23/01/2014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823417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FD4C2DB-121D-4811-9A6B-631F86607F0E}" type="datetimeFigureOut">
              <a:rPr lang="es-MX" smtClean="0"/>
              <a:t>23/01/2014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1353FA-1F2E-4ED7-ACB7-926436E1807F}" type="slidenum">
              <a:rPr lang="es-MX" smtClean="0"/>
              <a:t>‹Nº›</a:t>
            </a:fld>
            <a:endParaRPr lang="es-MX"/>
          </a:p>
        </p:txBody>
      </p:sp>
    </p:spTree>
    <p:extLst>
      <p:ext uri="{BB962C8B-B14F-4D97-AF65-F5344CB8AC3E}">
        <p14:creationId xmlns:p14="http://schemas.microsoft.com/office/powerpoint/2010/main" val="528886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bg1"/>
            </a:gs>
            <a:gs pos="63000">
              <a:schemeClr val="accent6">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4C2DB-121D-4811-9A6B-631F86607F0E}" type="datetimeFigureOut">
              <a:rPr lang="es-MX" smtClean="0"/>
              <a:t>23/01/2014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353FA-1F2E-4ED7-ACB7-926436E1807F}" type="slidenum">
              <a:rPr lang="es-MX" smtClean="0"/>
              <a:t>‹Nº›</a:t>
            </a:fld>
            <a:endParaRPr lang="es-MX"/>
          </a:p>
        </p:txBody>
      </p:sp>
    </p:spTree>
    <p:extLst>
      <p:ext uri="{BB962C8B-B14F-4D97-AF65-F5344CB8AC3E}">
        <p14:creationId xmlns:p14="http://schemas.microsoft.com/office/powerpoint/2010/main" val="1300522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25003" y="296214"/>
            <a:ext cx="6555346" cy="6124754"/>
          </a:xfrm>
          <a:prstGeom prst="rect">
            <a:avLst/>
          </a:prstGeom>
          <a:noFill/>
        </p:spPr>
        <p:txBody>
          <a:bodyPr wrap="square" rtlCol="0">
            <a:spAutoFit/>
          </a:bodyPr>
          <a:lstStyle/>
          <a:p>
            <a:r>
              <a:rPr lang="es-MX" sz="2800" dirty="0" smtClean="0"/>
              <a:t>ORDEN DEL DIA</a:t>
            </a:r>
          </a:p>
          <a:p>
            <a:endParaRPr lang="es-MX" sz="2800" dirty="0"/>
          </a:p>
          <a:p>
            <a:endParaRPr lang="es-MX" sz="2800" dirty="0" smtClean="0"/>
          </a:p>
          <a:p>
            <a:r>
              <a:rPr lang="es-MX" sz="2800" dirty="0" smtClean="0"/>
              <a:t>BIENVENIDA</a:t>
            </a:r>
          </a:p>
          <a:p>
            <a:endParaRPr lang="es-MX" sz="2800" dirty="0"/>
          </a:p>
          <a:p>
            <a:r>
              <a:rPr lang="es-MX" sz="2800" dirty="0" smtClean="0"/>
              <a:t>PRESENTACION CUARTA SESION</a:t>
            </a:r>
          </a:p>
          <a:p>
            <a:endParaRPr lang="es-MX" sz="2800" dirty="0"/>
          </a:p>
          <a:p>
            <a:r>
              <a:rPr lang="es-MX" sz="2800" dirty="0" smtClean="0"/>
              <a:t>PRIMER MOMENTO </a:t>
            </a:r>
          </a:p>
          <a:p>
            <a:endParaRPr lang="es-MX" sz="2800" dirty="0"/>
          </a:p>
          <a:p>
            <a:r>
              <a:rPr lang="es-MX" sz="2800" dirty="0" smtClean="0"/>
              <a:t>SEGUNDO MOMENTO</a:t>
            </a:r>
          </a:p>
          <a:p>
            <a:endParaRPr lang="es-MX" sz="2800" dirty="0"/>
          </a:p>
          <a:p>
            <a:r>
              <a:rPr lang="es-MX" sz="2800" dirty="0" smtClean="0"/>
              <a:t>TERCER MOMENTO</a:t>
            </a:r>
          </a:p>
          <a:p>
            <a:endParaRPr lang="es-MX" sz="2800" dirty="0"/>
          </a:p>
          <a:p>
            <a:r>
              <a:rPr lang="es-MX" sz="2800" dirty="0" smtClean="0"/>
              <a:t>ASUNTOS GENERALES</a:t>
            </a:r>
            <a:endParaRPr lang="es-MX" sz="2800" dirty="0"/>
          </a:p>
        </p:txBody>
      </p:sp>
    </p:spTree>
    <p:extLst>
      <p:ext uri="{BB962C8B-B14F-4D97-AF65-F5344CB8AC3E}">
        <p14:creationId xmlns:p14="http://schemas.microsoft.com/office/powerpoint/2010/main" val="2641132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426864634"/>
              </p:ext>
            </p:extLst>
          </p:nvPr>
        </p:nvGraphicFramePr>
        <p:xfrm>
          <a:off x="1247802" y="1582573"/>
          <a:ext cx="9700036" cy="4613276"/>
        </p:xfrm>
        <a:graphic>
          <a:graphicData uri="http://schemas.openxmlformats.org/drawingml/2006/table">
            <a:tbl>
              <a:tblPr firstRow="1" firstCol="1" bandRow="1">
                <a:tableStyleId>{5C22544A-7EE6-4342-B048-85BDC9FD1C3A}</a:tableStyleId>
              </a:tblPr>
              <a:tblGrid>
                <a:gridCol w="4850018"/>
                <a:gridCol w="4850018"/>
              </a:tblGrid>
              <a:tr h="669926">
                <a:tc>
                  <a:txBody>
                    <a:bodyPr/>
                    <a:lstStyle/>
                    <a:p>
                      <a:pPr algn="ctr">
                        <a:lnSpc>
                          <a:spcPct val="115000"/>
                        </a:lnSpc>
                        <a:spcAft>
                          <a:spcPts val="0"/>
                        </a:spcAft>
                      </a:pPr>
                      <a:r>
                        <a:rPr lang="es-MX" sz="2000" dirty="0">
                          <a:effectLst/>
                        </a:rPr>
                        <a:t>Acciones más exitosas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609" marR="63609" marT="0" marB="0" anchor="ctr"/>
                </a:tc>
                <a:tc>
                  <a:txBody>
                    <a:bodyPr/>
                    <a:lstStyle/>
                    <a:p>
                      <a:pPr algn="ctr">
                        <a:lnSpc>
                          <a:spcPct val="115000"/>
                        </a:lnSpc>
                        <a:spcAft>
                          <a:spcPts val="0"/>
                        </a:spcAft>
                      </a:pPr>
                      <a:r>
                        <a:rPr lang="es-MX" sz="2000" dirty="0">
                          <a:effectLst/>
                        </a:rPr>
                        <a:t>Factores que favorecen los avances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609" marR="63609" marT="0" marB="0" anchor="ctr"/>
                </a:tc>
              </a:tr>
              <a:tr h="3943350">
                <a:tc>
                  <a:txBody>
                    <a:bodyPr/>
                    <a:lstStyle/>
                    <a:p>
                      <a:pPr algn="just">
                        <a:lnSpc>
                          <a:spcPct val="115000"/>
                        </a:lnSpc>
                        <a:spcAft>
                          <a:spcPts val="0"/>
                        </a:spcAft>
                      </a:pPr>
                      <a:r>
                        <a:rPr lang="es-MX" sz="1600">
                          <a:effectLst/>
                        </a:rPr>
                        <a:t>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3609" marR="63609" marT="0" marB="0" anchor="ctr"/>
                </a:tc>
                <a:tc>
                  <a:txBody>
                    <a:bodyPr/>
                    <a:lstStyle/>
                    <a:p>
                      <a:pPr algn="just">
                        <a:lnSpc>
                          <a:spcPct val="115000"/>
                        </a:lnSpc>
                        <a:spcAft>
                          <a:spcPts val="0"/>
                        </a:spcAft>
                      </a:pPr>
                      <a:r>
                        <a:rPr lang="es-MX" sz="1600" dirty="0">
                          <a:effectLst/>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609" marR="63609" marT="0" marB="0" anchor="ctr"/>
                </a:tc>
              </a:tr>
            </a:tbl>
          </a:graphicData>
        </a:graphic>
      </p:graphicFrame>
      <p:sp>
        <p:nvSpPr>
          <p:cNvPr id="3" name="Rectángulo 2"/>
          <p:cNvSpPr/>
          <p:nvPr/>
        </p:nvSpPr>
        <p:spPr>
          <a:xfrm>
            <a:off x="685800" y="702085"/>
            <a:ext cx="9696450" cy="425501"/>
          </a:xfrm>
          <a:prstGeom prst="rect">
            <a:avLst/>
          </a:prstGeom>
        </p:spPr>
        <p:txBody>
          <a:bodyPr wrap="square">
            <a:spAutoFit/>
          </a:bodyPr>
          <a:lstStyle/>
          <a:p>
            <a:pPr>
              <a:lnSpc>
                <a:spcPct val="115000"/>
              </a:lnSpc>
              <a:spcAft>
                <a:spcPts val="1000"/>
              </a:spcAft>
            </a:pP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4.- El relator registra las aportaciones en un cuadro como el siguiente:</a:t>
            </a:r>
          </a:p>
        </p:txBody>
      </p:sp>
    </p:spTree>
    <p:extLst>
      <p:ext uri="{BB962C8B-B14F-4D97-AF65-F5344CB8AC3E}">
        <p14:creationId xmlns:p14="http://schemas.microsoft.com/office/powerpoint/2010/main" val="4252755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24405" y="573379"/>
            <a:ext cx="10574064" cy="800219"/>
          </a:xfrm>
          <a:prstGeom prst="rect">
            <a:avLst/>
          </a:prstGeom>
        </p:spPr>
        <p:txBody>
          <a:bodyPr wrap="square">
            <a:spAutoFit/>
          </a:bodyPr>
          <a:lstStyle/>
          <a:p>
            <a:pPr algn="just">
              <a:lnSpc>
                <a:spcPct val="115000"/>
              </a:lnSpc>
              <a:spcAft>
                <a:spcPts val="1000"/>
              </a:spcAft>
            </a:pP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5.- A partir de lo anterior, redacten una conclusión general del cumplimiento individual y colectivo de los compromisos y los avances de su Ruta de Mejora durante la primera parte del ciclo escolar.</a:t>
            </a:r>
          </a:p>
        </p:txBody>
      </p:sp>
      <p:graphicFrame>
        <p:nvGraphicFramePr>
          <p:cNvPr id="4" name="Tabla 3"/>
          <p:cNvGraphicFramePr>
            <a:graphicFrameLocks noGrp="1"/>
          </p:cNvGraphicFramePr>
          <p:nvPr>
            <p:extLst>
              <p:ext uri="{D42A27DB-BD31-4B8C-83A1-F6EECF244321}">
                <p14:modId xmlns:p14="http://schemas.microsoft.com/office/powerpoint/2010/main" val="2339110730"/>
              </p:ext>
            </p:extLst>
          </p:nvPr>
        </p:nvGraphicFramePr>
        <p:xfrm>
          <a:off x="950530" y="1935984"/>
          <a:ext cx="10652891" cy="4039147"/>
        </p:xfrm>
        <a:graphic>
          <a:graphicData uri="http://schemas.openxmlformats.org/drawingml/2006/table">
            <a:tbl>
              <a:tblPr firstRow="1" firstCol="1" bandRow="1">
                <a:tableStyleId>{5C22544A-7EE6-4342-B048-85BDC9FD1C3A}</a:tableStyleId>
              </a:tblPr>
              <a:tblGrid>
                <a:gridCol w="10652891"/>
              </a:tblGrid>
              <a:tr h="525401">
                <a:tc>
                  <a:txBody>
                    <a:bodyPr/>
                    <a:lstStyle/>
                    <a:p>
                      <a:pPr algn="ctr">
                        <a:lnSpc>
                          <a:spcPct val="115000"/>
                        </a:lnSpc>
                        <a:spcAft>
                          <a:spcPts val="0"/>
                        </a:spcAft>
                      </a:pPr>
                      <a:r>
                        <a:rPr lang="es-MX" sz="2400" dirty="0">
                          <a:effectLst/>
                        </a:rPr>
                        <a:t>Conclusión General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851" marR="61851" marT="0" marB="0" anchor="ctr"/>
                </a:tc>
              </a:tr>
              <a:tr h="3513746">
                <a:tc>
                  <a:txBody>
                    <a:bodyPr/>
                    <a:lstStyle/>
                    <a:p>
                      <a:pPr algn="just">
                        <a:lnSpc>
                          <a:spcPct val="115000"/>
                        </a:lnSpc>
                        <a:spcAft>
                          <a:spcPts val="0"/>
                        </a:spcAft>
                      </a:pPr>
                      <a:r>
                        <a:rPr lang="es-MX" sz="1000" dirty="0">
                          <a:effectLst/>
                        </a:rPr>
                        <a:t>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851" marR="61851" marT="0" marB="0" anchor="ctr"/>
                </a:tc>
              </a:tr>
            </a:tbl>
          </a:graphicData>
        </a:graphic>
      </p:graphicFrame>
      <p:sp>
        <p:nvSpPr>
          <p:cNvPr id="5" name="Flecha derecha 4">
            <a:hlinkClick r:id="rId2" action="ppaction://hlinksldjump"/>
          </p:cNvPr>
          <p:cNvSpPr/>
          <p:nvPr/>
        </p:nvSpPr>
        <p:spPr>
          <a:xfrm flipH="1">
            <a:off x="11863288" y="6549542"/>
            <a:ext cx="239150" cy="1873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8083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90738" y="524512"/>
            <a:ext cx="10687537" cy="2769989"/>
          </a:xfrm>
          <a:prstGeom prst="rect">
            <a:avLst/>
          </a:prstGeom>
        </p:spPr>
        <p:txBody>
          <a:bodyPr wrap="square">
            <a:spAutoFit/>
          </a:bodyPr>
          <a:lstStyle/>
          <a:p>
            <a:r>
              <a:rPr lang="es-MX" sz="2800" dirty="0">
                <a:solidFill>
                  <a:schemeClr val="accent6">
                    <a:lumMod val="75000"/>
                  </a:schemeClr>
                </a:solidFill>
              </a:rPr>
              <a:t>Momento 2.   </a:t>
            </a:r>
          </a:p>
          <a:p>
            <a:endParaRPr lang="es-MX" sz="2800" dirty="0">
              <a:solidFill>
                <a:schemeClr val="accent6">
                  <a:lumMod val="75000"/>
                </a:schemeClr>
              </a:solidFill>
            </a:endParaRPr>
          </a:p>
          <a:p>
            <a:pPr algn="ctr"/>
            <a:r>
              <a:rPr lang="es-MX" sz="2800" dirty="0">
                <a:solidFill>
                  <a:schemeClr val="accent6">
                    <a:lumMod val="75000"/>
                  </a:schemeClr>
                </a:solidFill>
              </a:rPr>
              <a:t> Indicadores de logro: avances y áreas de oportunidad</a:t>
            </a:r>
          </a:p>
          <a:p>
            <a:endParaRPr lang="es-MX" dirty="0"/>
          </a:p>
          <a:p>
            <a:endParaRPr lang="es-MX" dirty="0" smtClean="0"/>
          </a:p>
          <a:p>
            <a:endParaRPr lang="es-MX" dirty="0"/>
          </a:p>
          <a:p>
            <a:endParaRPr lang="es-MX" dirty="0" smtClean="0"/>
          </a:p>
          <a:p>
            <a:endParaRPr lang="es-MX" dirty="0"/>
          </a:p>
        </p:txBody>
      </p:sp>
      <p:sp>
        <p:nvSpPr>
          <p:cNvPr id="4" name="Rectángulo 3"/>
          <p:cNvSpPr/>
          <p:nvPr/>
        </p:nvSpPr>
        <p:spPr>
          <a:xfrm>
            <a:off x="790738" y="1909506"/>
            <a:ext cx="10687537" cy="2202654"/>
          </a:xfrm>
          <a:prstGeom prst="rect">
            <a:avLst/>
          </a:prstGeom>
        </p:spPr>
        <p:txBody>
          <a:bodyPr wrap="square">
            <a:spAutoFit/>
          </a:bodyPr>
          <a:lstStyle/>
          <a:p>
            <a:pPr>
              <a:lnSpc>
                <a:spcPct val="115000"/>
              </a:lnSpc>
              <a:spcAft>
                <a:spcPts val="0"/>
              </a:spcAft>
            </a:pP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1000"/>
              </a:spcAft>
            </a:pP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1.- Elaboren las tablas de asistencia, participación en clase, niveles de desempeño y de evaluación de la comprensión lectora (considerando los criterios de frecuencia utilizados en el ejercicio de la Segunda Sesión.</a:t>
            </a:r>
          </a:p>
          <a:p>
            <a:pPr>
              <a:lnSpc>
                <a:spcPct val="115000"/>
              </a:lnSpc>
              <a:spcAft>
                <a:spcPts val="1000"/>
              </a:spcAft>
            </a:pPr>
            <a:r>
              <a:rPr lang="es-MX" sz="3200" b="1" i="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s-MX" sz="3200" b="1" i="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Asistencia</a:t>
            </a:r>
            <a:r>
              <a:rPr lang="es-MX" sz="3200" b="1" i="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t>
            </a:r>
          </a:p>
        </p:txBody>
      </p:sp>
      <p:graphicFrame>
        <p:nvGraphicFramePr>
          <p:cNvPr id="5" name="Tabla 4"/>
          <p:cNvGraphicFramePr>
            <a:graphicFrameLocks noGrp="1"/>
          </p:cNvGraphicFramePr>
          <p:nvPr>
            <p:extLst>
              <p:ext uri="{D42A27DB-BD31-4B8C-83A1-F6EECF244321}">
                <p14:modId xmlns:p14="http://schemas.microsoft.com/office/powerpoint/2010/main" val="94695884"/>
              </p:ext>
            </p:extLst>
          </p:nvPr>
        </p:nvGraphicFramePr>
        <p:xfrm>
          <a:off x="790739" y="4204353"/>
          <a:ext cx="10687536" cy="1773590"/>
        </p:xfrm>
        <a:graphic>
          <a:graphicData uri="http://schemas.openxmlformats.org/drawingml/2006/table">
            <a:tbl>
              <a:tblPr firstRow="1" firstCol="1" bandRow="1">
                <a:tableStyleId>{5C22544A-7EE6-4342-B048-85BDC9FD1C3A}</a:tableStyleId>
              </a:tblPr>
              <a:tblGrid>
                <a:gridCol w="2671884"/>
                <a:gridCol w="2671884"/>
                <a:gridCol w="2671884"/>
                <a:gridCol w="2671884"/>
              </a:tblGrid>
              <a:tr h="530179">
                <a:tc>
                  <a:txBody>
                    <a:bodyPr/>
                    <a:lstStyle/>
                    <a:p>
                      <a:pPr algn="ctr">
                        <a:lnSpc>
                          <a:spcPct val="115000"/>
                        </a:lnSpc>
                        <a:spcAft>
                          <a:spcPts val="0"/>
                        </a:spcAft>
                      </a:pPr>
                      <a:r>
                        <a:rPr lang="es-MX" sz="1800" dirty="0">
                          <a:effectLst/>
                        </a:rPr>
                        <a:t>Total de alumnos del grupo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dirty="0">
                          <a:effectLst/>
                        </a:rPr>
                        <a:t>N° de alumnos que han faltado a clases varios días*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dirty="0">
                          <a:effectLst/>
                        </a:rPr>
                        <a:t>N° de alumnos que han faltado algunos días*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dirty="0">
                          <a:effectLst/>
                        </a:rPr>
                        <a:t>N° de alumnos que no han faltado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27186">
                <a:tc>
                  <a:txBody>
                    <a:bodyPr/>
                    <a:lstStyle/>
                    <a:p>
                      <a:pPr algn="just">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6" name="Rectángulo 5"/>
          <p:cNvSpPr/>
          <p:nvPr/>
        </p:nvSpPr>
        <p:spPr>
          <a:xfrm>
            <a:off x="395443" y="6070137"/>
            <a:ext cx="11478126" cy="292259"/>
          </a:xfrm>
          <a:prstGeom prst="rect">
            <a:avLst/>
          </a:prstGeom>
        </p:spPr>
        <p:txBody>
          <a:bodyPr wrap="square">
            <a:spAutoFit/>
          </a:bodyPr>
          <a:lstStyle/>
          <a:p>
            <a:pPr algn="ctr">
              <a:lnSpc>
                <a:spcPct val="115000"/>
              </a:lnSpc>
              <a:spcAft>
                <a:spcPts val="1000"/>
              </a:spcAft>
            </a:pPr>
            <a:r>
              <a:rPr lang="es-MX" sz="1200" b="1" i="1" dirty="0">
                <a:latin typeface="Calibri" panose="020F0502020204030204" pitchFamily="34" charset="0"/>
                <a:ea typeface="Calibri" panose="020F0502020204030204" pitchFamily="34" charset="0"/>
                <a:cs typeface="Times New Roman" panose="02020603050405020304" pitchFamily="18" charset="0"/>
              </a:rPr>
              <a:t>*Utilicen los mismos criterios de frecuencia que en la segunda sesión ordinaria.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464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7305" y="286810"/>
            <a:ext cx="10980822" cy="625428"/>
          </a:xfrm>
          <a:prstGeom prst="rect">
            <a:avLst/>
          </a:prstGeom>
        </p:spPr>
        <p:txBody>
          <a:bodyPr wrap="square">
            <a:spAutoFit/>
          </a:bodyPr>
          <a:lstStyle/>
          <a:p>
            <a:pPr>
              <a:lnSpc>
                <a:spcPct val="115000"/>
              </a:lnSpc>
              <a:spcAft>
                <a:spcPts val="0"/>
              </a:spcAft>
            </a:pPr>
            <a:r>
              <a:rPr lang="es-MX" b="1" i="1" dirty="0">
                <a:latin typeface="Calibri" panose="020F0502020204030204" pitchFamily="34" charset="0"/>
                <a:ea typeface="Calibri" panose="020F0502020204030204" pitchFamily="34" charset="0"/>
                <a:cs typeface="Times New Roman" panose="02020603050405020304" pitchFamily="18" charset="0"/>
              </a:rPr>
              <a:t> </a:t>
            </a:r>
            <a:r>
              <a:rPr lang="es-MX" sz="2000" b="1" i="1" dirty="0" smtClean="0">
                <a:solidFill>
                  <a:schemeClr val="accent3">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s-MX" sz="3200" b="1" i="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Participación en clase.  </a:t>
            </a:r>
          </a:p>
        </p:txBody>
      </p:sp>
      <p:graphicFrame>
        <p:nvGraphicFramePr>
          <p:cNvPr id="3" name="Tabla 2"/>
          <p:cNvGraphicFramePr>
            <a:graphicFrameLocks noGrp="1"/>
          </p:cNvGraphicFramePr>
          <p:nvPr>
            <p:extLst>
              <p:ext uri="{D42A27DB-BD31-4B8C-83A1-F6EECF244321}">
                <p14:modId xmlns:p14="http://schemas.microsoft.com/office/powerpoint/2010/main" val="1545871977"/>
              </p:ext>
            </p:extLst>
          </p:nvPr>
        </p:nvGraphicFramePr>
        <p:xfrm>
          <a:off x="637672" y="1019206"/>
          <a:ext cx="11004885" cy="1674150"/>
        </p:xfrm>
        <a:graphic>
          <a:graphicData uri="http://schemas.openxmlformats.org/drawingml/2006/table">
            <a:tbl>
              <a:tblPr firstRow="1" firstCol="1" bandRow="1">
                <a:tableStyleId>{5C22544A-7EE6-4342-B048-85BDC9FD1C3A}</a:tableStyleId>
              </a:tblPr>
              <a:tblGrid>
                <a:gridCol w="2697079"/>
                <a:gridCol w="2697079"/>
                <a:gridCol w="2697079"/>
                <a:gridCol w="2913648"/>
              </a:tblGrid>
              <a:tr h="323850">
                <a:tc>
                  <a:txBody>
                    <a:bodyPr/>
                    <a:lstStyle/>
                    <a:p>
                      <a:pPr algn="ctr">
                        <a:lnSpc>
                          <a:spcPct val="115000"/>
                        </a:lnSpc>
                        <a:spcAft>
                          <a:spcPts val="0"/>
                        </a:spcAft>
                      </a:pPr>
                      <a:r>
                        <a:rPr lang="es-MX" sz="1800">
                          <a:effectLst/>
                        </a:rPr>
                        <a:t>Total de alumnos del grupo</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a:effectLst/>
                        </a:rPr>
                        <a:t>N° de alumnos que no participan en clase</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a:effectLst/>
                        </a:rPr>
                        <a:t>N° de alumnos que participan en clase algunas* veces</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dirty="0">
                          <a:effectLst/>
                        </a:rPr>
                        <a:t>N° de alumnos que participan en clase constantemente*</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27746">
                <a:tc>
                  <a:txBody>
                    <a:bodyPr/>
                    <a:lstStyle/>
                    <a:p>
                      <a:pPr algn="just">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Rectángulo 3"/>
          <p:cNvSpPr/>
          <p:nvPr/>
        </p:nvSpPr>
        <p:spPr>
          <a:xfrm>
            <a:off x="1" y="2870556"/>
            <a:ext cx="11478126" cy="292259"/>
          </a:xfrm>
          <a:prstGeom prst="rect">
            <a:avLst/>
          </a:prstGeom>
        </p:spPr>
        <p:txBody>
          <a:bodyPr wrap="square">
            <a:spAutoFit/>
          </a:bodyPr>
          <a:lstStyle/>
          <a:p>
            <a:pPr algn="ctr">
              <a:lnSpc>
                <a:spcPct val="115000"/>
              </a:lnSpc>
              <a:spcAft>
                <a:spcPts val="1000"/>
              </a:spcAft>
            </a:pPr>
            <a:r>
              <a:rPr lang="es-MX" sz="1200" b="1" i="1" dirty="0">
                <a:latin typeface="Calibri" panose="020F0502020204030204" pitchFamily="34" charset="0"/>
                <a:ea typeface="Calibri" panose="020F0502020204030204" pitchFamily="34" charset="0"/>
                <a:cs typeface="Times New Roman" panose="02020603050405020304" pitchFamily="18" charset="0"/>
              </a:rPr>
              <a:t>*Utilicen los mismos criterios de frecuencia que en la segunda sesión ordinaria.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497305" y="3517216"/>
            <a:ext cx="10812380" cy="658642"/>
          </a:xfrm>
          <a:prstGeom prst="rect">
            <a:avLst/>
          </a:prstGeom>
        </p:spPr>
        <p:txBody>
          <a:bodyPr wrap="square">
            <a:spAutoFit/>
          </a:bodyPr>
          <a:lstStyle/>
          <a:p>
            <a:pPr>
              <a:lnSpc>
                <a:spcPct val="115000"/>
              </a:lnSpc>
              <a:spcAft>
                <a:spcPts val="1000"/>
              </a:spcAft>
            </a:pPr>
            <a:r>
              <a:rPr lang="es-MX" sz="3200" b="1" i="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Niveles de desempeño </a:t>
            </a:r>
            <a:r>
              <a:rPr lang="es-MX" sz="3200" b="1" i="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alcanzados  </a:t>
            </a:r>
            <a:r>
              <a:rPr lang="es-MX" b="1" i="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(de </a:t>
            </a:r>
            <a:r>
              <a:rPr lang="es-MX" b="1" i="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acuerdo a los reportes de evaluación)</a:t>
            </a:r>
          </a:p>
        </p:txBody>
      </p:sp>
      <p:graphicFrame>
        <p:nvGraphicFramePr>
          <p:cNvPr id="6" name="Tabla 5"/>
          <p:cNvGraphicFramePr>
            <a:graphicFrameLocks noGrp="1"/>
          </p:cNvGraphicFramePr>
          <p:nvPr>
            <p:extLst>
              <p:ext uri="{D42A27DB-BD31-4B8C-83A1-F6EECF244321}">
                <p14:modId xmlns:p14="http://schemas.microsoft.com/office/powerpoint/2010/main" val="2971809618"/>
              </p:ext>
            </p:extLst>
          </p:nvPr>
        </p:nvGraphicFramePr>
        <p:xfrm>
          <a:off x="647493" y="4342482"/>
          <a:ext cx="10955928" cy="1557302"/>
        </p:xfrm>
        <a:graphic>
          <a:graphicData uri="http://schemas.openxmlformats.org/drawingml/2006/table">
            <a:tbl>
              <a:tblPr firstRow="1" firstCol="1" bandRow="1">
                <a:tableStyleId>{5C22544A-7EE6-4342-B048-85BDC9FD1C3A}</a:tableStyleId>
              </a:tblPr>
              <a:tblGrid>
                <a:gridCol w="2685276"/>
                <a:gridCol w="2685276"/>
                <a:gridCol w="2685276"/>
                <a:gridCol w="2900100"/>
              </a:tblGrid>
              <a:tr h="323850">
                <a:tc>
                  <a:txBody>
                    <a:bodyPr/>
                    <a:lstStyle/>
                    <a:p>
                      <a:pPr algn="ctr">
                        <a:lnSpc>
                          <a:spcPct val="115000"/>
                        </a:lnSpc>
                        <a:spcAft>
                          <a:spcPts val="0"/>
                        </a:spcAft>
                      </a:pPr>
                      <a:r>
                        <a:rPr lang="es-MX" sz="1800" dirty="0">
                          <a:effectLst/>
                        </a:rPr>
                        <a:t>Total de alumnos del grupo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a:effectLst/>
                        </a:rPr>
                        <a:t>N° de alumnos con promedio de calificaciones entre 5 y 6</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a:effectLst/>
                        </a:rPr>
                        <a:t>N° de alumnos con promedio de calificaciones entre 7 y 8</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dirty="0">
                          <a:effectLst/>
                        </a:rPr>
                        <a:t>N° de alumnos con promedio de calificaciones entre 9 y 10</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10898">
                <a:tc>
                  <a:txBody>
                    <a:bodyPr/>
                    <a:lstStyle/>
                    <a:p>
                      <a:pPr algn="just">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98389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1680" y="514215"/>
            <a:ext cx="10954257" cy="1353191"/>
          </a:xfrm>
          <a:prstGeom prst="rect">
            <a:avLst/>
          </a:prstGeom>
        </p:spPr>
        <p:txBody>
          <a:bodyPr wrap="square">
            <a:spAutoFit/>
          </a:bodyPr>
          <a:lstStyle/>
          <a:p>
            <a:pPr algn="just">
              <a:lnSpc>
                <a:spcPct val="115000"/>
              </a:lnSpc>
              <a:spcAft>
                <a:spcPts val="1000"/>
              </a:spcAft>
            </a:pPr>
            <a:r>
              <a:rPr lang="es-MX" sz="3200" b="1" i="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Evaluación de comprensión lectora. </a:t>
            </a:r>
            <a:endParaRPr lang="es-MX" sz="3200" b="1" i="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3200" b="1" i="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De </a:t>
            </a:r>
            <a:r>
              <a:rPr lang="es-MX" sz="3200" b="1" i="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acuerdo a los registros de evaluación </a:t>
            </a:r>
            <a:r>
              <a:rPr lang="es-MX" sz="3200" b="1" i="1"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oficiales.</a:t>
            </a:r>
            <a:endParaRPr lang="es-MX" sz="3200" b="1" i="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583007165"/>
              </p:ext>
            </p:extLst>
          </p:nvPr>
        </p:nvGraphicFramePr>
        <p:xfrm>
          <a:off x="451680" y="2400501"/>
          <a:ext cx="11053012" cy="2262523"/>
        </p:xfrm>
        <a:graphic>
          <a:graphicData uri="http://schemas.openxmlformats.org/drawingml/2006/table">
            <a:tbl>
              <a:tblPr firstRow="1" firstCol="1" bandRow="1">
                <a:tableStyleId>{5C22544A-7EE6-4342-B048-85BDC9FD1C3A}</a:tableStyleId>
              </a:tblPr>
              <a:tblGrid>
                <a:gridCol w="2149642"/>
                <a:gridCol w="2671010"/>
                <a:gridCol w="3469107"/>
                <a:gridCol w="2763253"/>
              </a:tblGrid>
              <a:tr h="968419">
                <a:tc>
                  <a:txBody>
                    <a:bodyPr/>
                    <a:lstStyle/>
                    <a:p>
                      <a:pPr algn="ctr">
                        <a:lnSpc>
                          <a:spcPct val="115000"/>
                        </a:lnSpc>
                        <a:spcAft>
                          <a:spcPts val="0"/>
                        </a:spcAft>
                      </a:pPr>
                      <a:r>
                        <a:rPr lang="es-MX" sz="1800" dirty="0">
                          <a:effectLst/>
                        </a:rPr>
                        <a:t>Total de alumnos del grupo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dirty="0">
                          <a:effectLst/>
                        </a:rPr>
                        <a:t>N° de alumnos que requieren apoyo adicional*</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dirty="0">
                          <a:effectLst/>
                        </a:rPr>
                        <a:t>N° de alumnos que en ocasiones logran los desempeños esperados en la evaluación de la comprensión lectora*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dirty="0">
                          <a:effectLst/>
                        </a:rPr>
                        <a:t>N° de alumnos que casi siempre y siempre logran los desempeños esperados en la evaluación de la comprensión lectora*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85183">
                <a:tc>
                  <a:txBody>
                    <a:bodyPr/>
                    <a:lstStyle/>
                    <a:p>
                      <a:pPr algn="just">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Rectángulo 3"/>
          <p:cNvSpPr/>
          <p:nvPr/>
        </p:nvSpPr>
        <p:spPr>
          <a:xfrm>
            <a:off x="451680" y="4831521"/>
            <a:ext cx="11004884" cy="292259"/>
          </a:xfrm>
          <a:prstGeom prst="rect">
            <a:avLst/>
          </a:prstGeom>
        </p:spPr>
        <p:txBody>
          <a:bodyPr wrap="square">
            <a:spAutoFit/>
          </a:bodyPr>
          <a:lstStyle/>
          <a:p>
            <a:pPr algn="ctr">
              <a:lnSpc>
                <a:spcPct val="115000"/>
              </a:lnSpc>
              <a:spcAft>
                <a:spcPts val="1000"/>
              </a:spcAft>
            </a:pPr>
            <a:r>
              <a:rPr lang="es-MX" sz="1200" b="1" i="1" dirty="0">
                <a:latin typeface="Calibri" panose="020F0502020204030204" pitchFamily="34" charset="0"/>
                <a:ea typeface="Calibri" panose="020F0502020204030204" pitchFamily="34" charset="0"/>
                <a:cs typeface="Times New Roman" panose="02020603050405020304" pitchFamily="18" charset="0"/>
              </a:rPr>
              <a:t>*Esta información está disponible en el apartado “Evaluación de la comprensión lectora” de los reportes de evaluación.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7354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45422" y="433887"/>
            <a:ext cx="11214265" cy="400110"/>
          </a:xfrm>
          <a:prstGeom prst="rect">
            <a:avLst/>
          </a:prstGeom>
        </p:spPr>
        <p:txBody>
          <a:bodyPr wrap="square">
            <a:spAutoFit/>
          </a:bodyPr>
          <a:lstStyle/>
          <a:p>
            <a:pPr algn="ct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2.  Construyan los gráficos correspondientes. Recuerden los ejemplos de la segunda sesión: </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0064" y="1080218"/>
            <a:ext cx="8398346" cy="5137028"/>
          </a:xfrm>
          <a:prstGeom prst="rect">
            <a:avLst/>
          </a:prstGeom>
        </p:spPr>
      </p:pic>
    </p:spTree>
    <p:extLst>
      <p:ext uri="{BB962C8B-B14F-4D97-AF65-F5344CB8AC3E}">
        <p14:creationId xmlns:p14="http://schemas.microsoft.com/office/powerpoint/2010/main" val="181111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42306" y="723037"/>
            <a:ext cx="10739251" cy="1938992"/>
          </a:xfrm>
          <a:prstGeom prst="rect">
            <a:avLst/>
          </a:prstGeom>
        </p:spPr>
        <p:txBody>
          <a:bodyPr wrap="square">
            <a:spAutoFit/>
          </a:bodyPr>
          <a:lstStyle/>
          <a:p>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3. Comparen los gráficos elaborados con los de la segunda sesión y comenten sobre los avances que han tenido en los siguientes rubros: </a:t>
            </a:r>
            <a:endPar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 La </a:t>
            </a: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asistencia con regularidad a la escuela. </a:t>
            </a:r>
            <a:endPar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La participación activa en clase. </a:t>
            </a:r>
            <a:endPar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Enfrentar con éxito el grado que cursan.  </a:t>
            </a:r>
            <a:endPar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Lograr los desempeños esperados en la evaluación de la comprensión lectora. </a:t>
            </a:r>
            <a:endPar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542305" y="3287969"/>
            <a:ext cx="10739251" cy="2862322"/>
          </a:xfrm>
          <a:prstGeom prst="rect">
            <a:avLst/>
          </a:prstGeom>
        </p:spPr>
        <p:txBody>
          <a:bodyPr wrap="square">
            <a:spAutoFit/>
          </a:bodyPr>
          <a:lstStyle/>
          <a:p>
            <a:pPr marL="457200" indent="-457200">
              <a:buAutoNum type="arabicPeriod" startAt="4"/>
            </a:pP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El </a:t>
            </a: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relator registra las aportaciones y las coloca a la vista de todos. </a:t>
            </a:r>
            <a:endPar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endPar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AutoNum type="arabicPeriod" startAt="5"/>
            </a:pP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Examinen </a:t>
            </a: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la información que aportan los gráficos </a:t>
            </a: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correspondientes.</a:t>
            </a:r>
          </a:p>
          <a:p>
            <a:pPr marL="457200" indent="-457200">
              <a:buAutoNum type="arabicPeriod" startAt="5"/>
            </a:pPr>
            <a:endPar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AutoNum type="arabicPeriod" startAt="5"/>
            </a:pP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El relator registra las estrategias propuestas. </a:t>
            </a:r>
            <a:endPar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AutoNum type="arabicPeriod" startAt="5"/>
            </a:pPr>
            <a:endPar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AutoNum type="arabicPeriod" startAt="5"/>
            </a:pP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Establezcan </a:t>
            </a: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acuerdos.</a:t>
            </a:r>
          </a:p>
          <a:p>
            <a:pPr marL="457200" indent="-457200">
              <a:buAutoNum type="arabicPeriod" startAt="5"/>
            </a:pPr>
            <a:endPar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AutoNum type="arabicPeriod" startAt="5"/>
            </a:pP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El relator y colectivo docente elaboran la relatoría de la sesión a partir de las </a:t>
            </a: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reflexiones.</a:t>
            </a:r>
            <a:endPar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Flecha derecha 3">
            <a:hlinkClick r:id="rId2" action="ppaction://hlinksldjump"/>
          </p:cNvPr>
          <p:cNvSpPr/>
          <p:nvPr/>
        </p:nvSpPr>
        <p:spPr>
          <a:xfrm flipH="1">
            <a:off x="11863288" y="6549542"/>
            <a:ext cx="239150" cy="1873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1539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9178" y="374510"/>
            <a:ext cx="11048011" cy="1384995"/>
          </a:xfrm>
          <a:prstGeom prst="rect">
            <a:avLst/>
          </a:prstGeom>
        </p:spPr>
        <p:txBody>
          <a:bodyPr wrap="square">
            <a:spAutoFit/>
          </a:bodyPr>
          <a:lstStyle/>
          <a:p>
            <a:r>
              <a:rPr lang="es-MX" sz="2800" dirty="0">
                <a:solidFill>
                  <a:schemeClr val="accent6">
                    <a:lumMod val="75000"/>
                  </a:schemeClr>
                </a:solidFill>
              </a:rPr>
              <a:t>Momento 3.  </a:t>
            </a:r>
            <a:endParaRPr lang="es-MX" sz="2800" dirty="0" smtClean="0">
              <a:solidFill>
                <a:schemeClr val="accent6">
                  <a:lumMod val="75000"/>
                </a:schemeClr>
              </a:solidFill>
            </a:endParaRPr>
          </a:p>
          <a:p>
            <a:endParaRPr lang="es-MX" sz="2800" dirty="0">
              <a:solidFill>
                <a:schemeClr val="accent6">
                  <a:lumMod val="75000"/>
                </a:schemeClr>
              </a:solidFill>
            </a:endParaRPr>
          </a:p>
          <a:p>
            <a:pPr algn="ctr"/>
            <a:r>
              <a:rPr lang="es-MX" sz="2800" dirty="0">
                <a:solidFill>
                  <a:schemeClr val="accent6">
                    <a:lumMod val="75000"/>
                  </a:schemeClr>
                </a:solidFill>
              </a:rPr>
              <a:t>Desde la escuela y para la escuela… Actividades para empezar bien el día. </a:t>
            </a:r>
          </a:p>
        </p:txBody>
      </p:sp>
      <p:sp>
        <p:nvSpPr>
          <p:cNvPr id="3" name="Rectángulo 2"/>
          <p:cNvSpPr/>
          <p:nvPr/>
        </p:nvSpPr>
        <p:spPr>
          <a:xfrm>
            <a:off x="785748" y="2350095"/>
            <a:ext cx="10394869" cy="2862322"/>
          </a:xfrm>
          <a:prstGeom prst="rect">
            <a:avLst/>
          </a:prstGeom>
        </p:spPr>
        <p:txBody>
          <a:bodyPr wrap="square">
            <a:spAutoFit/>
          </a:bodyPr>
          <a:lstStyle/>
          <a:p>
            <a:pPr marL="457200" indent="-457200">
              <a:buAutoNum type="arabicPeriod"/>
            </a:pP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A </a:t>
            </a: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manera de balance, comenten la utilidad de las Actividades para empezar bien el día  que han implementado. ¿Para qué nos sirven? ¿Cuál es la mejor manera de utilizarlas en el salón de clases</a:t>
            </a: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a:t>
            </a:r>
          </a:p>
          <a:p>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   </a:t>
            </a:r>
            <a:endPar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AutoNum type="arabicPeriod" startAt="2"/>
            </a:pPr>
            <a:r>
              <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El </a:t>
            </a:r>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relator toma nota de las aportaciones más relevantes. </a:t>
            </a:r>
            <a:endParaRPr lang="es-MX" sz="2000" b="1" i="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endPar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r>
              <a:rPr lang="es-MX" sz="20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3.  En esta guía se presentan otras variantes de Actividades para empezar bien el día.  Cada maestro valore su utilidad y decida si enriquece las acciones que ya ha puesto en marcha con su grupo. </a:t>
            </a:r>
          </a:p>
        </p:txBody>
      </p:sp>
      <p:sp>
        <p:nvSpPr>
          <p:cNvPr id="4" name="Flecha derecha 3">
            <a:hlinkClick r:id="rId2" action="ppaction://hlinksldjump"/>
          </p:cNvPr>
          <p:cNvSpPr/>
          <p:nvPr/>
        </p:nvSpPr>
        <p:spPr>
          <a:xfrm flipH="1">
            <a:off x="11863288" y="6549542"/>
            <a:ext cx="239150" cy="1873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783218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2337" y="2871989"/>
            <a:ext cx="3926646" cy="3529011"/>
          </a:xfrm>
          <a:prstGeom prst="rect">
            <a:avLst/>
          </a:prstGeom>
        </p:spPr>
      </p:pic>
      <p:sp>
        <p:nvSpPr>
          <p:cNvPr id="2" name="CuadroTexto 1"/>
          <p:cNvSpPr txBox="1"/>
          <p:nvPr/>
        </p:nvSpPr>
        <p:spPr>
          <a:xfrm>
            <a:off x="610461" y="808400"/>
            <a:ext cx="7425955" cy="4401205"/>
          </a:xfrm>
          <a:prstGeom prst="rect">
            <a:avLst/>
          </a:prstGeom>
          <a:noFill/>
        </p:spPr>
        <p:txBody>
          <a:bodyPr wrap="square" rtlCol="0">
            <a:spAutoFit/>
          </a:bodyPr>
          <a:lstStyle/>
          <a:p>
            <a:pPr algn="ctr"/>
            <a:r>
              <a:rPr lang="es-MX" sz="3200" dirty="0" smtClean="0">
                <a:solidFill>
                  <a:schemeClr val="accent1">
                    <a:lumMod val="50000"/>
                  </a:schemeClr>
                </a:solidFill>
              </a:rPr>
              <a:t>El Consejo Técnico Escolar (CTE) es una oportunidad para fortalecer las capacidades de la escuela de mejorar los aprendizajes de los alumnos, así como las asociadas al desarrollo profesional de los docentes en lo individual y como equipo de trabajo.</a:t>
            </a:r>
          </a:p>
          <a:p>
            <a:pPr algn="ctr"/>
            <a:endParaRPr lang="es-MX" sz="2800" dirty="0">
              <a:solidFill>
                <a:schemeClr val="accent1">
                  <a:lumMod val="50000"/>
                </a:schemeClr>
              </a:solidFill>
            </a:endParaRPr>
          </a:p>
          <a:p>
            <a:pPr algn="ctr"/>
            <a:endParaRPr lang="es-MX" sz="2800" dirty="0">
              <a:solidFill>
                <a:schemeClr val="accent1">
                  <a:lumMod val="50000"/>
                </a:schemeClr>
              </a:solidFill>
            </a:endParaRPr>
          </a:p>
        </p:txBody>
      </p:sp>
    </p:spTree>
    <p:extLst>
      <p:ext uri="{BB962C8B-B14F-4D97-AF65-F5344CB8AC3E}">
        <p14:creationId xmlns:p14="http://schemas.microsoft.com/office/powerpoint/2010/main" val="3169819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766565" y="476520"/>
            <a:ext cx="5888815" cy="5293757"/>
          </a:xfrm>
          <a:prstGeom prst="rect">
            <a:avLst/>
          </a:prstGeom>
          <a:noFill/>
        </p:spPr>
        <p:txBody>
          <a:bodyPr wrap="square" rtlCol="0">
            <a:spAutoFit/>
          </a:bodyPr>
          <a:lstStyle/>
          <a:p>
            <a:pPr algn="just"/>
            <a:r>
              <a:rPr lang="es-MX" sz="3200" dirty="0">
                <a:solidFill>
                  <a:schemeClr val="accent1">
                    <a:lumMod val="50000"/>
                  </a:schemeClr>
                </a:solidFill>
              </a:rPr>
              <a:t>El CTE es un espacio estratégico para la construcción de una comunidad de aprendizaje que toma en sus manos su escuela, que orienta sus acciones a partir de los resultados que obtiene cada uno de sus alumnos y fomenta en ellos la capacidad para aprender a aprender y aprender a convivir.</a:t>
            </a:r>
          </a:p>
          <a:p>
            <a:endParaRPr lang="es-MX"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219" y="965781"/>
            <a:ext cx="4412423" cy="4315233"/>
          </a:xfrm>
          <a:prstGeom prst="rect">
            <a:avLst/>
          </a:prstGeom>
        </p:spPr>
      </p:pic>
    </p:spTree>
    <p:extLst>
      <p:ext uri="{BB962C8B-B14F-4D97-AF65-F5344CB8AC3E}">
        <p14:creationId xmlns:p14="http://schemas.microsoft.com/office/powerpoint/2010/main" val="2100093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3686" y="400830"/>
            <a:ext cx="11451101" cy="2339102"/>
          </a:xfrm>
          <a:prstGeom prst="rect">
            <a:avLst/>
          </a:prstGeom>
          <a:noFill/>
        </p:spPr>
        <p:txBody>
          <a:bodyPr wrap="square" rtlCol="0">
            <a:spAutoFit/>
          </a:bodyPr>
          <a:lstStyle/>
          <a:p>
            <a:pPr algn="ctr"/>
            <a:r>
              <a:rPr lang="es-MX" sz="3200" dirty="0">
                <a:solidFill>
                  <a:schemeClr val="accent1">
                    <a:lumMod val="50000"/>
                  </a:schemeClr>
                </a:solidFill>
              </a:rPr>
              <a:t>Es el Consejo, en última instancia, quien toma las decisiones de cómo organizar los tiempos de la sesión, teniendo como objetivo la mejora continua de la escuela orientada hacia el mayor logro en los aprendizajes de cada uno de sus estudiantes.</a:t>
            </a:r>
          </a:p>
          <a:p>
            <a:endParaRPr lang="es-MX"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3671" y="2467980"/>
            <a:ext cx="4248352" cy="4248352"/>
          </a:xfrm>
          <a:prstGeom prst="rect">
            <a:avLst/>
          </a:prstGeom>
        </p:spPr>
      </p:pic>
    </p:spTree>
    <p:extLst>
      <p:ext uri="{BB962C8B-B14F-4D97-AF65-F5344CB8AC3E}">
        <p14:creationId xmlns:p14="http://schemas.microsoft.com/office/powerpoint/2010/main" val="766966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6680" y="682384"/>
            <a:ext cx="11240086" cy="5509200"/>
          </a:xfrm>
          <a:prstGeom prst="rect">
            <a:avLst/>
          </a:prstGeom>
          <a:noFill/>
        </p:spPr>
        <p:txBody>
          <a:bodyPr wrap="square" rtlCol="0">
            <a:spAutoFit/>
          </a:bodyPr>
          <a:lstStyle/>
          <a:p>
            <a:r>
              <a:rPr lang="es-MX" sz="3200" dirty="0">
                <a:solidFill>
                  <a:schemeClr val="accent1">
                    <a:lumMod val="50000"/>
                  </a:schemeClr>
                </a:solidFill>
              </a:rPr>
              <a:t>Primer Momento</a:t>
            </a:r>
          </a:p>
          <a:p>
            <a:endParaRPr lang="es-MX" sz="1200" dirty="0">
              <a:solidFill>
                <a:schemeClr val="accent1">
                  <a:lumMod val="50000"/>
                </a:schemeClr>
              </a:solidFill>
            </a:endParaRPr>
          </a:p>
          <a:p>
            <a:pPr algn="ctr"/>
            <a:r>
              <a:rPr lang="es-MX" sz="2800" dirty="0" smtClean="0">
                <a:solidFill>
                  <a:schemeClr val="accent1">
                    <a:lumMod val="50000"/>
                  </a:schemeClr>
                </a:solidFill>
              </a:rPr>
              <a:t>Hacer </a:t>
            </a:r>
            <a:r>
              <a:rPr lang="es-MX" sz="2800" dirty="0">
                <a:solidFill>
                  <a:schemeClr val="accent1">
                    <a:lumMod val="50000"/>
                  </a:schemeClr>
                </a:solidFill>
              </a:rPr>
              <a:t>un balance del cumplimiento y efectividad de las acciones y compromisos que han incorporado a la Ruta de Mejora.</a:t>
            </a:r>
          </a:p>
          <a:p>
            <a:endParaRPr lang="es-MX" sz="1200" dirty="0">
              <a:solidFill>
                <a:schemeClr val="accent1">
                  <a:lumMod val="50000"/>
                </a:schemeClr>
              </a:solidFill>
            </a:endParaRPr>
          </a:p>
          <a:p>
            <a:r>
              <a:rPr lang="es-MX" sz="3200" dirty="0">
                <a:solidFill>
                  <a:schemeClr val="accent1">
                    <a:lumMod val="50000"/>
                  </a:schemeClr>
                </a:solidFill>
              </a:rPr>
              <a:t>Segundo Momento</a:t>
            </a:r>
          </a:p>
          <a:p>
            <a:endParaRPr lang="es-MX" sz="1200" dirty="0">
              <a:solidFill>
                <a:schemeClr val="accent1">
                  <a:lumMod val="50000"/>
                </a:schemeClr>
              </a:solidFill>
            </a:endParaRPr>
          </a:p>
          <a:p>
            <a:pPr algn="ctr"/>
            <a:r>
              <a:rPr lang="es-MX" sz="2800" dirty="0" smtClean="0">
                <a:solidFill>
                  <a:schemeClr val="accent1">
                    <a:lumMod val="50000"/>
                  </a:schemeClr>
                </a:solidFill>
              </a:rPr>
              <a:t>El </a:t>
            </a:r>
            <a:r>
              <a:rPr lang="es-MX" sz="2800" dirty="0">
                <a:solidFill>
                  <a:schemeClr val="accent1">
                    <a:lumMod val="50000"/>
                  </a:schemeClr>
                </a:solidFill>
              </a:rPr>
              <a:t>CTE realiza un análisis comparativo de los avances obtenidos a lo largo del ciclo escolar en torno de la asistencia regular de los alumnos a la escuela, la participación en clase, los niveles de desempeño alcanzados y los progresos en las competencias </a:t>
            </a:r>
            <a:r>
              <a:rPr lang="es-MX" sz="2800" dirty="0" smtClean="0">
                <a:solidFill>
                  <a:schemeClr val="accent1">
                    <a:lumMod val="50000"/>
                  </a:schemeClr>
                </a:solidFill>
              </a:rPr>
              <a:t>lectoras.</a:t>
            </a:r>
            <a:endParaRPr lang="es-MX" sz="2800" dirty="0">
              <a:solidFill>
                <a:schemeClr val="accent1">
                  <a:lumMod val="50000"/>
                </a:schemeClr>
              </a:solidFill>
            </a:endParaRPr>
          </a:p>
          <a:p>
            <a:endParaRPr lang="es-MX" sz="1200" dirty="0">
              <a:solidFill>
                <a:schemeClr val="accent1">
                  <a:lumMod val="50000"/>
                </a:schemeClr>
              </a:solidFill>
            </a:endParaRPr>
          </a:p>
          <a:p>
            <a:r>
              <a:rPr lang="es-MX" sz="3200" dirty="0">
                <a:solidFill>
                  <a:schemeClr val="accent1">
                    <a:lumMod val="50000"/>
                  </a:schemeClr>
                </a:solidFill>
              </a:rPr>
              <a:t>Tercer Momento</a:t>
            </a:r>
          </a:p>
          <a:p>
            <a:endParaRPr lang="es-MX" sz="1200" dirty="0">
              <a:solidFill>
                <a:schemeClr val="accent1">
                  <a:lumMod val="50000"/>
                </a:schemeClr>
              </a:solidFill>
            </a:endParaRPr>
          </a:p>
          <a:p>
            <a:pPr algn="ctr"/>
            <a:r>
              <a:rPr lang="es-MX" sz="2800" dirty="0">
                <a:solidFill>
                  <a:schemeClr val="accent1">
                    <a:lumMod val="50000"/>
                  </a:schemeClr>
                </a:solidFill>
              </a:rPr>
              <a:t>Actividades para empezar bien el </a:t>
            </a:r>
            <a:r>
              <a:rPr lang="es-MX" sz="2800" dirty="0" smtClean="0">
                <a:solidFill>
                  <a:schemeClr val="accent1">
                    <a:lumMod val="50000"/>
                  </a:schemeClr>
                </a:solidFill>
              </a:rPr>
              <a:t>día.</a:t>
            </a:r>
            <a:endParaRPr lang="es-MX" sz="2800" dirty="0">
              <a:solidFill>
                <a:schemeClr val="accent1">
                  <a:lumMod val="50000"/>
                </a:schemeClr>
              </a:solidFill>
            </a:endParaRPr>
          </a:p>
        </p:txBody>
      </p:sp>
    </p:spTree>
    <p:extLst>
      <p:ext uri="{BB962C8B-B14F-4D97-AF65-F5344CB8AC3E}">
        <p14:creationId xmlns:p14="http://schemas.microsoft.com/office/powerpoint/2010/main" val="2339215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45691" y="99437"/>
            <a:ext cx="11118273" cy="3508653"/>
          </a:xfrm>
          <a:prstGeom prst="rect">
            <a:avLst/>
          </a:prstGeom>
          <a:noFill/>
        </p:spPr>
        <p:txBody>
          <a:bodyPr wrap="square" rtlCol="0">
            <a:spAutoFit/>
          </a:bodyPr>
          <a:lstStyle/>
          <a:p>
            <a:pPr algn="ctr"/>
            <a:r>
              <a:rPr lang="es-MX" sz="3600" dirty="0" smtClean="0">
                <a:solidFill>
                  <a:schemeClr val="accent1">
                    <a:lumMod val="50000"/>
                  </a:schemeClr>
                </a:solidFill>
              </a:rPr>
              <a:t>Propósitos de la cuarta sesión </a:t>
            </a:r>
            <a:endParaRPr lang="es-MX" sz="3600" dirty="0">
              <a:solidFill>
                <a:schemeClr val="accent1">
                  <a:lumMod val="50000"/>
                </a:schemeClr>
              </a:solidFill>
            </a:endParaRPr>
          </a:p>
          <a:p>
            <a:pPr marL="457200" indent="-457200">
              <a:buFont typeface="Wingdings" panose="05000000000000000000" pitchFamily="2" charset="2"/>
              <a:buChar char="v"/>
            </a:pPr>
            <a:r>
              <a:rPr lang="es-MX" sz="2800" dirty="0" smtClean="0">
                <a:solidFill>
                  <a:schemeClr val="accent1">
                    <a:lumMod val="50000"/>
                  </a:schemeClr>
                </a:solidFill>
              </a:rPr>
              <a:t>Reconocer </a:t>
            </a:r>
            <a:r>
              <a:rPr lang="es-MX" sz="2800" dirty="0">
                <a:solidFill>
                  <a:schemeClr val="accent1">
                    <a:lumMod val="50000"/>
                  </a:schemeClr>
                </a:solidFill>
              </a:rPr>
              <a:t>los avances de la escuela en la atención de las prioridades del Sistema Básico de Mejora a partir de revisar los compromisos planteados hasta la fecha. </a:t>
            </a:r>
          </a:p>
          <a:p>
            <a:pPr marL="457200" indent="-457200">
              <a:buFont typeface="Wingdings" panose="05000000000000000000" pitchFamily="2" charset="2"/>
              <a:buChar char="v"/>
            </a:pPr>
            <a:r>
              <a:rPr lang="es-MX" sz="2800" dirty="0" smtClean="0">
                <a:solidFill>
                  <a:schemeClr val="accent1">
                    <a:lumMod val="50000"/>
                  </a:schemeClr>
                </a:solidFill>
              </a:rPr>
              <a:t>Fortalecer </a:t>
            </a:r>
            <a:r>
              <a:rPr lang="es-MX" sz="2800" dirty="0">
                <a:solidFill>
                  <a:schemeClr val="accent1">
                    <a:lumMod val="50000"/>
                  </a:schemeClr>
                </a:solidFill>
              </a:rPr>
              <a:t>las acciones para garantizar que todos nuestros alumnos, en especial los más rezagados, se involucren en las actividades y fortalezcan sus competencias de lectura, escritura y matemáticas</a:t>
            </a:r>
          </a:p>
          <a:p>
            <a:endParaRPr lang="es-MX" dirty="0"/>
          </a:p>
        </p:txBody>
      </p:sp>
      <p:sp>
        <p:nvSpPr>
          <p:cNvPr id="3" name="CuadroTexto 2"/>
          <p:cNvSpPr txBox="1"/>
          <p:nvPr/>
        </p:nvSpPr>
        <p:spPr>
          <a:xfrm>
            <a:off x="445690" y="3643219"/>
            <a:ext cx="11118273" cy="2800767"/>
          </a:xfrm>
          <a:prstGeom prst="rect">
            <a:avLst/>
          </a:prstGeom>
          <a:noFill/>
        </p:spPr>
        <p:txBody>
          <a:bodyPr wrap="square" rtlCol="0">
            <a:spAutoFit/>
          </a:bodyPr>
          <a:lstStyle/>
          <a:p>
            <a:pPr algn="ctr"/>
            <a:r>
              <a:rPr lang="es-MX" sz="3600" dirty="0">
                <a:solidFill>
                  <a:schemeClr val="accent1">
                    <a:lumMod val="50000"/>
                  </a:schemeClr>
                </a:solidFill>
              </a:rPr>
              <a:t>Productos</a:t>
            </a:r>
            <a:r>
              <a:rPr lang="es-MX" sz="2800" dirty="0">
                <a:solidFill>
                  <a:schemeClr val="accent1">
                    <a:lumMod val="50000"/>
                  </a:schemeClr>
                </a:solidFill>
              </a:rPr>
              <a:t> </a:t>
            </a:r>
          </a:p>
          <a:p>
            <a:pPr marL="457200" indent="-457200">
              <a:buFont typeface="Wingdings" panose="05000000000000000000" pitchFamily="2" charset="2"/>
              <a:buChar char="v"/>
            </a:pPr>
            <a:r>
              <a:rPr lang="es-MX" sz="2800" dirty="0" smtClean="0">
                <a:solidFill>
                  <a:schemeClr val="accent1">
                    <a:lumMod val="50000"/>
                  </a:schemeClr>
                </a:solidFill>
              </a:rPr>
              <a:t>Cuadro </a:t>
            </a:r>
            <a:r>
              <a:rPr lang="es-MX" sz="2800" dirty="0">
                <a:solidFill>
                  <a:schemeClr val="accent1">
                    <a:lumMod val="50000"/>
                  </a:schemeClr>
                </a:solidFill>
              </a:rPr>
              <a:t>de avances en la atención a las tres prioridades del Sistema Básico de Mejora.</a:t>
            </a:r>
          </a:p>
          <a:p>
            <a:pPr marL="457200" indent="-457200">
              <a:buFont typeface="Wingdings" panose="05000000000000000000" pitchFamily="2" charset="2"/>
              <a:buChar char="v"/>
            </a:pPr>
            <a:r>
              <a:rPr lang="es-MX" sz="2800" dirty="0" smtClean="0">
                <a:solidFill>
                  <a:schemeClr val="accent1">
                    <a:lumMod val="50000"/>
                  </a:schemeClr>
                </a:solidFill>
              </a:rPr>
              <a:t>Gráficos </a:t>
            </a:r>
            <a:r>
              <a:rPr lang="es-MX" sz="2800" dirty="0">
                <a:solidFill>
                  <a:schemeClr val="accent1">
                    <a:lumMod val="50000"/>
                  </a:schemeClr>
                </a:solidFill>
              </a:rPr>
              <a:t>de indicadores de logro. </a:t>
            </a:r>
          </a:p>
          <a:p>
            <a:pPr marL="457200" indent="-457200">
              <a:buFont typeface="Wingdings" panose="05000000000000000000" pitchFamily="2" charset="2"/>
              <a:buChar char="v"/>
            </a:pPr>
            <a:r>
              <a:rPr lang="es-MX" sz="2800" dirty="0" smtClean="0">
                <a:solidFill>
                  <a:schemeClr val="accent1">
                    <a:lumMod val="50000"/>
                  </a:schemeClr>
                </a:solidFill>
              </a:rPr>
              <a:t>Estrategias </a:t>
            </a:r>
            <a:r>
              <a:rPr lang="es-MX" sz="2800" dirty="0">
                <a:solidFill>
                  <a:schemeClr val="accent1">
                    <a:lumMod val="50000"/>
                  </a:schemeClr>
                </a:solidFill>
              </a:rPr>
              <a:t>de intervención. </a:t>
            </a:r>
          </a:p>
          <a:p>
            <a:pPr marL="457200" indent="-457200">
              <a:buFont typeface="Wingdings" panose="05000000000000000000" pitchFamily="2" charset="2"/>
              <a:buChar char="v"/>
            </a:pPr>
            <a:r>
              <a:rPr lang="es-MX" sz="2800" dirty="0" smtClean="0">
                <a:solidFill>
                  <a:schemeClr val="accent1">
                    <a:lumMod val="50000"/>
                  </a:schemeClr>
                </a:solidFill>
              </a:rPr>
              <a:t>Acuerdos </a:t>
            </a:r>
            <a:r>
              <a:rPr lang="es-MX" sz="2800" dirty="0">
                <a:solidFill>
                  <a:schemeClr val="accent1">
                    <a:lumMod val="50000"/>
                  </a:schemeClr>
                </a:solidFill>
              </a:rPr>
              <a:t>para fortalecer la Ruta de Mejora</a:t>
            </a:r>
          </a:p>
        </p:txBody>
      </p:sp>
      <p:sp>
        <p:nvSpPr>
          <p:cNvPr id="4" name="Flecha derecha 3">
            <a:hlinkClick r:id="rId2" action="ppaction://hlinksldjump"/>
          </p:cNvPr>
          <p:cNvSpPr/>
          <p:nvPr/>
        </p:nvSpPr>
        <p:spPr>
          <a:xfrm flipH="1">
            <a:off x="11863288" y="6549542"/>
            <a:ext cx="239150" cy="1873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569962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12618" y="229018"/>
            <a:ext cx="10662063" cy="2092881"/>
          </a:xfrm>
          <a:prstGeom prst="rect">
            <a:avLst/>
          </a:prstGeom>
        </p:spPr>
        <p:txBody>
          <a:bodyPr wrap="square">
            <a:spAutoFit/>
          </a:bodyPr>
          <a:lstStyle/>
          <a:p>
            <a:r>
              <a:rPr lang="es-MX" sz="2800" dirty="0" smtClean="0">
                <a:solidFill>
                  <a:schemeClr val="accent6">
                    <a:lumMod val="75000"/>
                  </a:schemeClr>
                </a:solidFill>
              </a:rPr>
              <a:t>Momento 1.   </a:t>
            </a:r>
          </a:p>
          <a:p>
            <a:pPr algn="ctr"/>
            <a:r>
              <a:rPr lang="es-MX" sz="2800" dirty="0" smtClean="0">
                <a:solidFill>
                  <a:schemeClr val="accent6">
                    <a:lumMod val="75000"/>
                  </a:schemeClr>
                </a:solidFill>
              </a:rPr>
              <a:t>Revisar a dónde hemos llegado en la primera mitad del Ciclo Escolar con nuestra Ruta de Mejora y el logro de las tres prioridades del Sistema Básico de Mejora.</a:t>
            </a:r>
          </a:p>
          <a:p>
            <a:pPr algn="ctr"/>
            <a:endParaRPr lang="es-MX" dirty="0"/>
          </a:p>
        </p:txBody>
      </p:sp>
      <p:graphicFrame>
        <p:nvGraphicFramePr>
          <p:cNvPr id="5" name="Tabla 4"/>
          <p:cNvGraphicFramePr>
            <a:graphicFrameLocks noGrp="1"/>
          </p:cNvGraphicFramePr>
          <p:nvPr>
            <p:extLst>
              <p:ext uri="{D42A27DB-BD31-4B8C-83A1-F6EECF244321}">
                <p14:modId xmlns:p14="http://schemas.microsoft.com/office/powerpoint/2010/main" val="2757995374"/>
              </p:ext>
            </p:extLst>
          </p:nvPr>
        </p:nvGraphicFramePr>
        <p:xfrm>
          <a:off x="630623" y="2779717"/>
          <a:ext cx="10499832" cy="3791937"/>
        </p:xfrm>
        <a:graphic>
          <a:graphicData uri="http://schemas.openxmlformats.org/drawingml/2006/table">
            <a:tbl>
              <a:tblPr firstRow="1" firstCol="1" bandRow="1">
                <a:tableStyleId>{5C22544A-7EE6-4342-B048-85BDC9FD1C3A}</a:tableStyleId>
              </a:tblPr>
              <a:tblGrid>
                <a:gridCol w="1927464"/>
                <a:gridCol w="2182697"/>
                <a:gridCol w="2182697"/>
                <a:gridCol w="2103487"/>
                <a:gridCol w="2103487"/>
              </a:tblGrid>
              <a:tr h="714324">
                <a:tc>
                  <a:txBody>
                    <a:bodyPr/>
                    <a:lstStyle/>
                    <a:p>
                      <a:pPr algn="ctr">
                        <a:lnSpc>
                          <a:spcPct val="115000"/>
                        </a:lnSpc>
                        <a:spcAft>
                          <a:spcPts val="0"/>
                        </a:spcAft>
                      </a:pPr>
                      <a:r>
                        <a:rPr lang="es-MX" sz="1600" b="1" dirty="0">
                          <a:effectLst/>
                        </a:rPr>
                        <a:t>Prioridades</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gn="ctr">
                        <a:lnSpc>
                          <a:spcPct val="115000"/>
                        </a:lnSpc>
                        <a:spcAft>
                          <a:spcPts val="0"/>
                        </a:spcAft>
                      </a:pPr>
                      <a:r>
                        <a:rPr lang="es-MX" sz="1600" b="1">
                          <a:effectLst/>
                        </a:rPr>
                        <a:t>Rasgos</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gn="ctr">
                        <a:lnSpc>
                          <a:spcPct val="115000"/>
                        </a:lnSpc>
                        <a:spcAft>
                          <a:spcPts val="0"/>
                        </a:spcAft>
                      </a:pPr>
                      <a:r>
                        <a:rPr lang="es-MX" sz="1600" b="1">
                          <a:effectLst/>
                        </a:rPr>
                        <a:t>Avances (es importante respaldar con datos objetivos)</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gn="ctr">
                        <a:lnSpc>
                          <a:spcPct val="115000"/>
                        </a:lnSpc>
                        <a:spcAft>
                          <a:spcPts val="0"/>
                        </a:spcAft>
                      </a:pPr>
                      <a:r>
                        <a:rPr lang="es-MX" sz="1600" b="1">
                          <a:effectLst/>
                        </a:rPr>
                        <a:t>¿Hasta dónde queremos llegar al cierre del ciclo escolar?</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gn="ctr">
                        <a:lnSpc>
                          <a:spcPct val="115000"/>
                        </a:lnSpc>
                        <a:spcAft>
                          <a:spcPts val="0"/>
                        </a:spcAft>
                      </a:pPr>
                      <a:r>
                        <a:rPr lang="es-MX" sz="1600" b="1">
                          <a:effectLst/>
                        </a:rPr>
                        <a:t>¿Qué conviene reforzar para lograr nuestra meta al cierre del ciclo escolar?</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r>
              <a:tr h="890091">
                <a:tc rowSpan="3">
                  <a:txBody>
                    <a:bodyPr/>
                    <a:lstStyle/>
                    <a:p>
                      <a:pPr algn="ctr">
                        <a:lnSpc>
                          <a:spcPct val="115000"/>
                        </a:lnSpc>
                        <a:spcAft>
                          <a:spcPts val="0"/>
                        </a:spcAft>
                      </a:pPr>
                      <a:r>
                        <a:rPr lang="es-MX" sz="1600" b="1" dirty="0">
                          <a:effectLst/>
                        </a:rPr>
                        <a:t>Mejora del aprendizaje</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gn="ctr">
                        <a:lnSpc>
                          <a:spcPct val="115000"/>
                        </a:lnSpc>
                        <a:spcAft>
                          <a:spcPts val="0"/>
                        </a:spcAft>
                      </a:pPr>
                      <a:r>
                        <a:rPr lang="es-MX" sz="1600" b="1" dirty="0">
                          <a:effectLst/>
                        </a:rPr>
                        <a:t>Lectura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nSpc>
                          <a:spcPct val="115000"/>
                        </a:lnSpc>
                        <a:spcAft>
                          <a:spcPts val="0"/>
                        </a:spcAft>
                      </a:pPr>
                      <a:r>
                        <a:rPr lang="es-MX" sz="1200" b="1">
                          <a:effectLst/>
                        </a:rPr>
                        <a:t> </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nSpc>
                          <a:spcPct val="115000"/>
                        </a:lnSpc>
                        <a:spcAft>
                          <a:spcPts val="0"/>
                        </a:spcAft>
                      </a:pPr>
                      <a:r>
                        <a:rPr lang="es-MX" sz="1200" b="1">
                          <a:effectLst/>
                        </a:rPr>
                        <a:t> </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nSpc>
                          <a:spcPct val="115000"/>
                        </a:lnSpc>
                        <a:spcAft>
                          <a:spcPts val="0"/>
                        </a:spcAft>
                      </a:pPr>
                      <a:r>
                        <a:rPr lang="es-MX" sz="120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r>
              <a:tr h="890091">
                <a:tc vMerge="1">
                  <a:txBody>
                    <a:bodyPr/>
                    <a:lstStyle/>
                    <a:p>
                      <a:endParaRPr lang="es-MX"/>
                    </a:p>
                  </a:txBody>
                  <a:tcPr/>
                </a:tc>
                <a:tc>
                  <a:txBody>
                    <a:bodyPr/>
                    <a:lstStyle/>
                    <a:p>
                      <a:pPr algn="ctr">
                        <a:lnSpc>
                          <a:spcPct val="115000"/>
                        </a:lnSpc>
                        <a:spcAft>
                          <a:spcPts val="0"/>
                        </a:spcAft>
                      </a:pPr>
                      <a:r>
                        <a:rPr lang="es-MX" sz="1600" b="1" dirty="0">
                          <a:effectLst/>
                        </a:rPr>
                        <a:t>Escritura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nSpc>
                          <a:spcPct val="115000"/>
                        </a:lnSpc>
                        <a:spcAft>
                          <a:spcPts val="0"/>
                        </a:spcAft>
                      </a:pPr>
                      <a:r>
                        <a:rPr lang="es-MX" sz="120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nSpc>
                          <a:spcPct val="115000"/>
                        </a:lnSpc>
                        <a:spcAft>
                          <a:spcPts val="0"/>
                        </a:spcAft>
                      </a:pPr>
                      <a:r>
                        <a:rPr lang="es-MX" sz="1200" b="1">
                          <a:effectLst/>
                        </a:rPr>
                        <a:t> </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nSpc>
                          <a:spcPct val="115000"/>
                        </a:lnSpc>
                        <a:spcAft>
                          <a:spcPts val="0"/>
                        </a:spcAft>
                      </a:pPr>
                      <a:r>
                        <a:rPr lang="es-MX" sz="120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r>
              <a:tr h="890091">
                <a:tc vMerge="1">
                  <a:txBody>
                    <a:bodyPr/>
                    <a:lstStyle/>
                    <a:p>
                      <a:endParaRPr lang="es-MX"/>
                    </a:p>
                  </a:txBody>
                  <a:tcPr/>
                </a:tc>
                <a:tc>
                  <a:txBody>
                    <a:bodyPr/>
                    <a:lstStyle/>
                    <a:p>
                      <a:pPr algn="ctr">
                        <a:lnSpc>
                          <a:spcPct val="115000"/>
                        </a:lnSpc>
                        <a:spcAft>
                          <a:spcPts val="0"/>
                        </a:spcAft>
                      </a:pPr>
                      <a:r>
                        <a:rPr lang="es-MX" sz="1600" b="1">
                          <a:effectLst/>
                        </a:rPr>
                        <a:t>Matemáticas</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nSpc>
                          <a:spcPct val="115000"/>
                        </a:lnSpc>
                        <a:spcAft>
                          <a:spcPts val="0"/>
                        </a:spcAft>
                      </a:pPr>
                      <a:r>
                        <a:rPr lang="es-MX" sz="120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nSpc>
                          <a:spcPct val="115000"/>
                        </a:lnSpc>
                        <a:spcAft>
                          <a:spcPts val="0"/>
                        </a:spcAft>
                      </a:pPr>
                      <a:r>
                        <a:rPr lang="es-MX" sz="120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c>
                  <a:txBody>
                    <a:bodyPr/>
                    <a:lstStyle/>
                    <a:p>
                      <a:pPr>
                        <a:lnSpc>
                          <a:spcPct val="115000"/>
                        </a:lnSpc>
                        <a:spcAft>
                          <a:spcPts val="0"/>
                        </a:spcAft>
                      </a:pPr>
                      <a:r>
                        <a:rPr lang="es-MX" sz="120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619" marR="61619" marT="0" marB="0" anchor="ctr"/>
                </a:tc>
              </a:tr>
            </a:tbl>
          </a:graphicData>
        </a:graphic>
      </p:graphicFrame>
      <p:sp>
        <p:nvSpPr>
          <p:cNvPr id="6" name="Rectangle 1"/>
          <p:cNvSpPr>
            <a:spLocks noChangeArrowheads="1"/>
          </p:cNvSpPr>
          <p:nvPr/>
        </p:nvSpPr>
        <p:spPr bwMode="auto">
          <a:xfrm>
            <a:off x="635918" y="2259590"/>
            <a:ext cx="1043147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1" i="1" u="none" strike="noStrike" cap="none" normalizeH="0" baseline="0" dirty="0" smtClean="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 Para llevar a cabo este ejercicio de balance, revisen el siguiente cuadro.</a:t>
            </a:r>
            <a:endParaRPr kumimoji="0" lang="es-MX" sz="2000" b="0" i="0" u="none" strike="noStrike" cap="none" normalizeH="0" baseline="0" dirty="0" smtClean="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752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268796145"/>
              </p:ext>
            </p:extLst>
          </p:nvPr>
        </p:nvGraphicFramePr>
        <p:xfrm>
          <a:off x="621477" y="686775"/>
          <a:ext cx="10903115" cy="5541892"/>
        </p:xfrm>
        <a:graphic>
          <a:graphicData uri="http://schemas.openxmlformats.org/drawingml/2006/table">
            <a:tbl>
              <a:tblPr firstRow="1" firstCol="1" bandRow="1">
                <a:tableStyleId>{5C22544A-7EE6-4342-B048-85BDC9FD1C3A}</a:tableStyleId>
              </a:tblPr>
              <a:tblGrid>
                <a:gridCol w="2163388"/>
                <a:gridCol w="1692542"/>
                <a:gridCol w="2412124"/>
                <a:gridCol w="2506717"/>
                <a:gridCol w="2128344"/>
              </a:tblGrid>
              <a:tr h="1207709">
                <a:tc>
                  <a:txBody>
                    <a:bodyPr/>
                    <a:lstStyle/>
                    <a:p>
                      <a:pPr algn="ctr">
                        <a:lnSpc>
                          <a:spcPct val="115000"/>
                        </a:lnSpc>
                        <a:spcAft>
                          <a:spcPts val="0"/>
                        </a:spcAft>
                      </a:pPr>
                      <a:r>
                        <a:rPr lang="es-MX" sz="1800" dirty="0">
                          <a:effectLst/>
                        </a:rPr>
                        <a:t>Prioridades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ctr">
                        <a:lnSpc>
                          <a:spcPct val="115000"/>
                        </a:lnSpc>
                        <a:spcAft>
                          <a:spcPts val="0"/>
                        </a:spcAft>
                      </a:pPr>
                      <a:r>
                        <a:rPr lang="es-MX" sz="1800" dirty="0">
                          <a:effectLst/>
                        </a:rPr>
                        <a:t>Rasgos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ctr">
                        <a:lnSpc>
                          <a:spcPct val="115000"/>
                        </a:lnSpc>
                        <a:spcAft>
                          <a:spcPts val="0"/>
                        </a:spcAft>
                      </a:pPr>
                      <a:r>
                        <a:rPr lang="es-MX" sz="1800">
                          <a:effectLst/>
                        </a:rPr>
                        <a:t>Avances (es importante respaldar con datos objetivos)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ctr">
                        <a:lnSpc>
                          <a:spcPct val="115000"/>
                        </a:lnSpc>
                        <a:spcAft>
                          <a:spcPts val="0"/>
                        </a:spcAft>
                      </a:pPr>
                      <a:r>
                        <a:rPr lang="es-MX" sz="1800">
                          <a:effectLst/>
                        </a:rPr>
                        <a:t>¿Hasta dónde queremos llegar al cierre del ciclo escolar?</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ctr">
                        <a:lnSpc>
                          <a:spcPct val="115000"/>
                        </a:lnSpc>
                        <a:spcAft>
                          <a:spcPts val="0"/>
                        </a:spcAft>
                      </a:pPr>
                      <a:r>
                        <a:rPr lang="es-MX" sz="1800">
                          <a:effectLst/>
                        </a:rPr>
                        <a:t>¿Qué conviene reforzar para lograr nuestra meta al cierre del ciclo escolar?</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r>
              <a:tr h="495569">
                <a:tc rowSpan="8">
                  <a:txBody>
                    <a:bodyPr/>
                    <a:lstStyle/>
                    <a:p>
                      <a:pPr algn="ctr">
                        <a:lnSpc>
                          <a:spcPct val="115000"/>
                        </a:lnSpc>
                        <a:spcAft>
                          <a:spcPts val="0"/>
                        </a:spcAft>
                      </a:pPr>
                      <a:r>
                        <a:rPr lang="es-MX" sz="1800">
                          <a:effectLst/>
                        </a:rPr>
                        <a:t>Ocho rasgos de la normalidad mínima escolar.</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8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r>
              <a:tr h="495569">
                <a:tc vMerge="1">
                  <a:txBody>
                    <a:bodyPr/>
                    <a:lstStyle/>
                    <a:p>
                      <a:endParaRPr lang="es-MX"/>
                    </a:p>
                  </a:txBody>
                  <a:tcPr/>
                </a:tc>
                <a:tc>
                  <a:txBody>
                    <a:bodyPr/>
                    <a:lstStyle/>
                    <a:p>
                      <a:pPr algn="just">
                        <a:lnSpc>
                          <a:spcPct val="115000"/>
                        </a:lnSpc>
                        <a:spcAft>
                          <a:spcPts val="0"/>
                        </a:spcAft>
                      </a:pPr>
                      <a:r>
                        <a:rPr lang="es-MX" sz="18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r>
              <a:tr h="495569">
                <a:tc vMerge="1">
                  <a:txBody>
                    <a:bodyPr/>
                    <a:lstStyle/>
                    <a:p>
                      <a:endParaRPr lang="es-MX"/>
                    </a:p>
                  </a:txBody>
                  <a:tcPr/>
                </a:tc>
                <a:tc>
                  <a:txBody>
                    <a:bodyPr/>
                    <a:lstStyle/>
                    <a:p>
                      <a:pPr algn="just">
                        <a:lnSpc>
                          <a:spcPct val="115000"/>
                        </a:lnSpc>
                        <a:spcAft>
                          <a:spcPts val="0"/>
                        </a:spcAft>
                      </a:pPr>
                      <a:r>
                        <a:rPr lang="es-MX" sz="18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r>
              <a:tr h="495569">
                <a:tc vMerge="1">
                  <a:txBody>
                    <a:bodyPr/>
                    <a:lstStyle/>
                    <a:p>
                      <a:endParaRPr lang="es-MX"/>
                    </a:p>
                  </a:txBody>
                  <a:tcPr/>
                </a:tc>
                <a:tc>
                  <a:txBody>
                    <a:bodyPr/>
                    <a:lstStyle/>
                    <a:p>
                      <a:pPr algn="just">
                        <a:lnSpc>
                          <a:spcPct val="115000"/>
                        </a:lnSpc>
                        <a:spcAft>
                          <a:spcPts val="0"/>
                        </a:spcAft>
                      </a:pPr>
                      <a:r>
                        <a:rPr lang="es-MX" sz="18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r>
              <a:tr h="495569">
                <a:tc vMerge="1">
                  <a:txBody>
                    <a:bodyPr/>
                    <a:lstStyle/>
                    <a:p>
                      <a:endParaRPr lang="es-MX"/>
                    </a:p>
                  </a:txBody>
                  <a:tcPr/>
                </a:tc>
                <a:tc>
                  <a:txBody>
                    <a:bodyPr/>
                    <a:lstStyle/>
                    <a:p>
                      <a:pPr algn="just">
                        <a:lnSpc>
                          <a:spcPct val="115000"/>
                        </a:lnSpc>
                        <a:spcAft>
                          <a:spcPts val="0"/>
                        </a:spcAft>
                      </a:pPr>
                      <a:r>
                        <a:rPr lang="es-MX" sz="18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r>
              <a:tr h="495569">
                <a:tc vMerge="1">
                  <a:txBody>
                    <a:bodyPr/>
                    <a:lstStyle/>
                    <a:p>
                      <a:endParaRPr lang="es-MX"/>
                    </a:p>
                  </a:txBody>
                  <a:tcPr/>
                </a:tc>
                <a:tc>
                  <a:txBody>
                    <a:bodyPr/>
                    <a:lstStyle/>
                    <a:p>
                      <a:pPr algn="just">
                        <a:lnSpc>
                          <a:spcPct val="115000"/>
                        </a:lnSpc>
                        <a:spcAft>
                          <a:spcPts val="0"/>
                        </a:spcAft>
                      </a:pPr>
                      <a:r>
                        <a:rPr lang="es-MX" sz="18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r>
              <a:tr h="495569">
                <a:tc vMerge="1">
                  <a:txBody>
                    <a:bodyPr/>
                    <a:lstStyle/>
                    <a:p>
                      <a:endParaRPr lang="es-MX"/>
                    </a:p>
                  </a:txBody>
                  <a:tcPr/>
                </a:tc>
                <a:tc>
                  <a:txBody>
                    <a:bodyPr/>
                    <a:lstStyle/>
                    <a:p>
                      <a:pPr algn="just">
                        <a:lnSpc>
                          <a:spcPct val="115000"/>
                        </a:lnSpc>
                        <a:spcAft>
                          <a:spcPts val="0"/>
                        </a:spcAft>
                      </a:pPr>
                      <a:r>
                        <a:rPr lang="es-MX" sz="18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r>
              <a:tr h="495569">
                <a:tc vMerge="1">
                  <a:txBody>
                    <a:bodyPr/>
                    <a:lstStyle/>
                    <a:p>
                      <a:endParaRPr lang="es-MX"/>
                    </a:p>
                  </a:txBody>
                  <a:tcPr/>
                </a:tc>
                <a:tc>
                  <a:txBody>
                    <a:bodyPr/>
                    <a:lstStyle/>
                    <a:p>
                      <a:pPr algn="just">
                        <a:lnSpc>
                          <a:spcPct val="115000"/>
                        </a:lnSpc>
                        <a:spcAft>
                          <a:spcPts val="0"/>
                        </a:spcAft>
                      </a:pPr>
                      <a:r>
                        <a:rPr lang="es-MX" sz="18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a:effectLst/>
                        </a:rPr>
                        <a:t> </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c>
                  <a:txBody>
                    <a:bodyPr/>
                    <a:lstStyle/>
                    <a:p>
                      <a:pPr algn="just">
                        <a:lnSpc>
                          <a:spcPct val="115000"/>
                        </a:lnSpc>
                        <a:spcAft>
                          <a:spcPts val="0"/>
                        </a:spcAft>
                      </a:pPr>
                      <a:r>
                        <a:rPr lang="es-MX" sz="1400" dirty="0">
                          <a:effectLst/>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37" marR="60237" marT="0" marB="0" anchor="ctr"/>
                </a:tc>
              </a:tr>
            </a:tbl>
          </a:graphicData>
        </a:graphic>
      </p:graphicFrame>
    </p:spTree>
    <p:extLst>
      <p:ext uri="{BB962C8B-B14F-4D97-AF65-F5344CB8AC3E}">
        <p14:creationId xmlns:p14="http://schemas.microsoft.com/office/powerpoint/2010/main" val="3879827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308296121"/>
              </p:ext>
            </p:extLst>
          </p:nvPr>
        </p:nvGraphicFramePr>
        <p:xfrm>
          <a:off x="1122998" y="971687"/>
          <a:ext cx="10412762" cy="4804554"/>
        </p:xfrm>
        <a:graphic>
          <a:graphicData uri="http://schemas.openxmlformats.org/drawingml/2006/table">
            <a:tbl>
              <a:tblPr firstRow="1" firstCol="1" bandRow="1">
                <a:tableStyleId>{5C22544A-7EE6-4342-B048-85BDC9FD1C3A}</a:tableStyleId>
              </a:tblPr>
              <a:tblGrid>
                <a:gridCol w="2081919"/>
                <a:gridCol w="1455283"/>
                <a:gridCol w="2357607"/>
                <a:gridCol w="2245905"/>
                <a:gridCol w="2272048"/>
              </a:tblGrid>
              <a:tr h="604119">
                <a:tc>
                  <a:txBody>
                    <a:bodyPr/>
                    <a:lstStyle/>
                    <a:p>
                      <a:pPr algn="ctr">
                        <a:lnSpc>
                          <a:spcPct val="115000"/>
                        </a:lnSpc>
                        <a:spcAft>
                          <a:spcPts val="0"/>
                        </a:spcAft>
                      </a:pPr>
                      <a:r>
                        <a:rPr lang="es-MX" sz="1800" dirty="0">
                          <a:effectLst/>
                        </a:rPr>
                        <a:t>Prioridades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c>
                  <a:txBody>
                    <a:bodyPr/>
                    <a:lstStyle/>
                    <a:p>
                      <a:pPr algn="ctr">
                        <a:lnSpc>
                          <a:spcPct val="115000"/>
                        </a:lnSpc>
                        <a:spcAft>
                          <a:spcPts val="0"/>
                        </a:spcAft>
                      </a:pPr>
                      <a:r>
                        <a:rPr lang="es-MX" sz="1800">
                          <a:effectLst/>
                        </a:rPr>
                        <a:t>Rasgos</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c>
                  <a:txBody>
                    <a:bodyPr/>
                    <a:lstStyle/>
                    <a:p>
                      <a:pPr algn="ctr">
                        <a:lnSpc>
                          <a:spcPct val="115000"/>
                        </a:lnSpc>
                        <a:spcAft>
                          <a:spcPts val="0"/>
                        </a:spcAft>
                      </a:pPr>
                      <a:r>
                        <a:rPr lang="es-MX" sz="1800">
                          <a:effectLst/>
                        </a:rPr>
                        <a:t>Avances (es importante respaldar con datos objetivos)</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c>
                  <a:txBody>
                    <a:bodyPr/>
                    <a:lstStyle/>
                    <a:p>
                      <a:pPr algn="ctr">
                        <a:lnSpc>
                          <a:spcPct val="115000"/>
                        </a:lnSpc>
                        <a:spcAft>
                          <a:spcPts val="0"/>
                        </a:spcAft>
                      </a:pPr>
                      <a:r>
                        <a:rPr lang="es-MX" sz="1800">
                          <a:effectLst/>
                        </a:rPr>
                        <a:t>¿Hasta dónde queremos llegar al cierre del ciclo escolar?</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c>
                  <a:txBody>
                    <a:bodyPr/>
                    <a:lstStyle/>
                    <a:p>
                      <a:pPr algn="ctr">
                        <a:lnSpc>
                          <a:spcPct val="115000"/>
                        </a:lnSpc>
                        <a:spcAft>
                          <a:spcPts val="0"/>
                        </a:spcAft>
                      </a:pPr>
                      <a:r>
                        <a:rPr lang="es-MX" sz="1800">
                          <a:effectLst/>
                        </a:rPr>
                        <a:t>¿Qué conviene reforzar para lograr nuestra meta al cierre del ciclo escolar?</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r>
              <a:tr h="3542682">
                <a:tc>
                  <a:txBody>
                    <a:bodyPr/>
                    <a:lstStyle/>
                    <a:p>
                      <a:pPr algn="ctr">
                        <a:lnSpc>
                          <a:spcPct val="115000"/>
                        </a:lnSpc>
                        <a:spcAft>
                          <a:spcPts val="0"/>
                        </a:spcAft>
                      </a:pPr>
                      <a:r>
                        <a:rPr lang="es-MX" sz="1800" dirty="0">
                          <a:effectLst/>
                        </a:rPr>
                        <a:t>Alto a la deserción escolar/abatir el rezago educativo.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c>
                  <a:txBody>
                    <a:bodyPr/>
                    <a:lstStyle/>
                    <a:p>
                      <a:pPr algn="just">
                        <a:lnSpc>
                          <a:spcPct val="115000"/>
                        </a:lnSpc>
                        <a:spcAft>
                          <a:spcPts val="0"/>
                        </a:spcAft>
                      </a:pPr>
                      <a:r>
                        <a:rPr lang="es-MX" sz="18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c>
                  <a:txBody>
                    <a:bodyPr/>
                    <a:lstStyle/>
                    <a:p>
                      <a:pPr algn="just">
                        <a:lnSpc>
                          <a:spcPct val="115000"/>
                        </a:lnSpc>
                        <a:spcAft>
                          <a:spcPts val="0"/>
                        </a:spcAft>
                      </a:pPr>
                      <a:r>
                        <a:rPr lang="es-MX" sz="18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c>
                  <a:txBody>
                    <a:bodyPr/>
                    <a:lstStyle/>
                    <a:p>
                      <a:pPr algn="just">
                        <a:lnSpc>
                          <a:spcPct val="115000"/>
                        </a:lnSpc>
                        <a:spcAft>
                          <a:spcPts val="0"/>
                        </a:spcAft>
                      </a:pPr>
                      <a:r>
                        <a:rPr lang="es-MX" sz="18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c>
                  <a:txBody>
                    <a:bodyPr/>
                    <a:lstStyle/>
                    <a:p>
                      <a:pPr algn="just">
                        <a:lnSpc>
                          <a:spcPct val="115000"/>
                        </a:lnSpc>
                        <a:spcAft>
                          <a:spcPts val="0"/>
                        </a:spcAft>
                      </a:pPr>
                      <a:r>
                        <a:rPr lang="es-MX" sz="18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701" marR="59701" marT="0" marB="0" anchor="ctr"/>
                </a:tc>
              </a:tr>
            </a:tbl>
          </a:graphicData>
        </a:graphic>
      </p:graphicFrame>
    </p:spTree>
    <p:extLst>
      <p:ext uri="{BB962C8B-B14F-4D97-AF65-F5344CB8AC3E}">
        <p14:creationId xmlns:p14="http://schemas.microsoft.com/office/powerpoint/2010/main" val="3783587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1065</Words>
  <Application>Microsoft Office PowerPoint</Application>
  <PresentationFormat>Panorámica</PresentationFormat>
  <Paragraphs>184</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Calibri Light</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 pc</dc:creator>
  <cp:lastModifiedBy>Lenovo pc</cp:lastModifiedBy>
  <cp:revision>28</cp:revision>
  <dcterms:created xsi:type="dcterms:W3CDTF">2014-01-21T03:31:33Z</dcterms:created>
  <dcterms:modified xsi:type="dcterms:W3CDTF">2014-01-23T14:33:20Z</dcterms:modified>
</cp:coreProperties>
</file>